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94"/>
  </p:notesMasterIdLst>
  <p:sldIdLst>
    <p:sldId id="256" r:id="rId2"/>
    <p:sldId id="270" r:id="rId3"/>
    <p:sldId id="312" r:id="rId4"/>
    <p:sldId id="298" r:id="rId5"/>
    <p:sldId id="338" r:id="rId6"/>
    <p:sldId id="337" r:id="rId7"/>
    <p:sldId id="343" r:id="rId8"/>
    <p:sldId id="344" r:id="rId9"/>
    <p:sldId id="392" r:id="rId10"/>
    <p:sldId id="393" r:id="rId11"/>
    <p:sldId id="394" r:id="rId12"/>
    <p:sldId id="395" r:id="rId13"/>
    <p:sldId id="396" r:id="rId14"/>
    <p:sldId id="300" r:id="rId15"/>
    <p:sldId id="345" r:id="rId16"/>
    <p:sldId id="401" r:id="rId17"/>
    <p:sldId id="339" r:id="rId18"/>
    <p:sldId id="346" r:id="rId19"/>
    <p:sldId id="350" r:id="rId20"/>
    <p:sldId id="347" r:id="rId21"/>
    <p:sldId id="306" r:id="rId22"/>
    <p:sldId id="310" r:id="rId23"/>
    <p:sldId id="351" r:id="rId24"/>
    <p:sldId id="299" r:id="rId25"/>
    <p:sldId id="352" r:id="rId26"/>
    <p:sldId id="414" r:id="rId27"/>
    <p:sldId id="353" r:id="rId28"/>
    <p:sldId id="364" r:id="rId29"/>
    <p:sldId id="397" r:id="rId30"/>
    <p:sldId id="355" r:id="rId31"/>
    <p:sldId id="356" r:id="rId32"/>
    <p:sldId id="354" r:id="rId33"/>
    <p:sldId id="359" r:id="rId34"/>
    <p:sldId id="415" r:id="rId35"/>
    <p:sldId id="340" r:id="rId36"/>
    <p:sldId id="398" r:id="rId37"/>
    <p:sldId id="307" r:id="rId38"/>
    <p:sldId id="309" r:id="rId39"/>
    <p:sldId id="308" r:id="rId40"/>
    <p:sldId id="365" r:id="rId41"/>
    <p:sldId id="399" r:id="rId42"/>
    <p:sldId id="411" r:id="rId43"/>
    <p:sldId id="412" r:id="rId44"/>
    <p:sldId id="400" r:id="rId45"/>
    <p:sldId id="413" r:id="rId46"/>
    <p:sldId id="311" r:id="rId47"/>
    <p:sldId id="313" r:id="rId48"/>
    <p:sldId id="319" r:id="rId49"/>
    <p:sldId id="322" r:id="rId50"/>
    <p:sldId id="418" r:id="rId51"/>
    <p:sldId id="335" r:id="rId52"/>
    <p:sldId id="301" r:id="rId53"/>
    <p:sldId id="419" r:id="rId54"/>
    <p:sldId id="420" r:id="rId55"/>
    <p:sldId id="371" r:id="rId56"/>
    <p:sldId id="404" r:id="rId57"/>
    <p:sldId id="373" r:id="rId58"/>
    <p:sldId id="366" r:id="rId59"/>
    <p:sldId id="370" r:id="rId60"/>
    <p:sldId id="405" r:id="rId61"/>
    <p:sldId id="422" r:id="rId62"/>
    <p:sldId id="367" r:id="rId63"/>
    <p:sldId id="408" r:id="rId64"/>
    <p:sldId id="374" r:id="rId65"/>
    <p:sldId id="375" r:id="rId66"/>
    <p:sldId id="376" r:id="rId67"/>
    <p:sldId id="380" r:id="rId68"/>
    <p:sldId id="423" r:id="rId69"/>
    <p:sldId id="390" r:id="rId70"/>
    <p:sldId id="378" r:id="rId71"/>
    <p:sldId id="424" r:id="rId72"/>
    <p:sldId id="379" r:id="rId73"/>
    <p:sldId id="425" r:id="rId74"/>
    <p:sldId id="381" r:id="rId75"/>
    <p:sldId id="403" r:id="rId76"/>
    <p:sldId id="368" r:id="rId77"/>
    <p:sldId id="369" r:id="rId78"/>
    <p:sldId id="426" r:id="rId79"/>
    <p:sldId id="383" r:id="rId80"/>
    <p:sldId id="382" r:id="rId81"/>
    <p:sldId id="427" r:id="rId82"/>
    <p:sldId id="384" r:id="rId83"/>
    <p:sldId id="428" r:id="rId84"/>
    <p:sldId id="385" r:id="rId85"/>
    <p:sldId id="429" r:id="rId86"/>
    <p:sldId id="386" r:id="rId87"/>
    <p:sldId id="334" r:id="rId88"/>
    <p:sldId id="430" r:id="rId89"/>
    <p:sldId id="391" r:id="rId90"/>
    <p:sldId id="417" r:id="rId91"/>
    <p:sldId id="416" r:id="rId92"/>
    <p:sldId id="275" r:id="rId93"/>
  </p:sldIdLst>
  <p:sldSz cx="9144000" cy="5143500" type="screen16x9"/>
  <p:notesSz cx="6858000" cy="9144000"/>
  <p:embeddedFontLst>
    <p:embeddedFont>
      <p:font typeface="Advent Pro SemiBold" panose="020B0604020202020204" charset="0"/>
      <p:regular r:id="rId95"/>
      <p:bold r:id="rId96"/>
    </p:embeddedFont>
    <p:embeddedFont>
      <p:font typeface="Fira Sans Condensed Medium" panose="020B0604020202020204" charset="0"/>
      <p:regular r:id="rId97"/>
      <p:bold r:id="rId98"/>
      <p:italic r:id="rId99"/>
      <p:boldItalic r:id="rId100"/>
    </p:embeddedFont>
    <p:embeddedFont>
      <p:font typeface="Fira Sans Extra Condensed Medium" panose="020B0604020202020204" charset="0"/>
      <p:regular r:id="rId101"/>
      <p:bold r:id="rId102"/>
      <p:italic r:id="rId103"/>
      <p:boldItalic r:id="rId104"/>
    </p:embeddedFont>
    <p:embeddedFont>
      <p:font typeface="Maven Pro" panose="020B0604020202020204" charset="0"/>
      <p:regular r:id="rId105"/>
      <p:bold r:id="rId106"/>
    </p:embeddedFont>
    <p:embeddedFont>
      <p:font typeface="Open Sans" panose="020B0606030504020204" pitchFamily="34" charset="0"/>
      <p:regular r:id="rId107"/>
      <p:bold r:id="rId108"/>
      <p:italic r:id="rId109"/>
      <p:boldItalic r:id="rId110"/>
    </p:embeddedFont>
    <p:embeddedFont>
      <p:font typeface="Share Tech" panose="020B0604020202020204" charset="0"/>
      <p:regular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5DCCB7-01B3-4140-BEDA-5E3D191D16BA}">
  <a:tblStyle styleId="{9D5DCCB7-01B3-4140-BEDA-5E3D191D16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58" autoAdjust="0"/>
    <p:restoredTop sz="70153" autoAdjust="0"/>
  </p:normalViewPr>
  <p:slideViewPr>
    <p:cSldViewPr snapToGrid="0">
      <p:cViewPr varScale="1">
        <p:scale>
          <a:sx n="105" d="100"/>
          <a:sy n="105" d="100"/>
        </p:scale>
        <p:origin x="191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1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9.fntdata"/><Relationship Id="rId108" Type="http://schemas.openxmlformats.org/officeDocument/2006/relationships/font" Target="fonts/font1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2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6.fntdata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301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575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0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37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6825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0734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496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0" i="0" dirty="0">
              <a:solidFill>
                <a:srgbClr val="3A3A3A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973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22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8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54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6465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53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91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666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3300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0555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69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60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69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56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756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77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0195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671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514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0" i="0" dirty="0">
              <a:solidFill>
                <a:srgbClr val="1D1E23"/>
              </a:solidFill>
              <a:effectLst/>
              <a:latin typeface="metro-web"/>
            </a:endParaRPr>
          </a:p>
        </p:txBody>
      </p:sp>
    </p:spTree>
    <p:extLst>
      <p:ext uri="{BB962C8B-B14F-4D97-AF65-F5344CB8AC3E}">
        <p14:creationId xmlns:p14="http://schemas.microsoft.com/office/powerpoint/2010/main" val="21711136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792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0518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061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428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36745554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8925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669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9532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883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1939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6061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675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967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83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00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6945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922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81640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43993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4688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0792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710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200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3729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9052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50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9069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833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4981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91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3145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0764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999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4266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8347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064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507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45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4198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6082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2441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1186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8685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212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7778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00352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33737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21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6915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1124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20201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6894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9283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2105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111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7685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805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179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28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8696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60394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95169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c52a2e8d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c52a2e8d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2204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9" r:id="rId5"/>
    <p:sldLayoutId id="2147483666" r:id="rId6"/>
    <p:sldLayoutId id="2147483667" r:id="rId7"/>
    <p:sldLayoutId id="2147483668" r:id="rId8"/>
    <p:sldLayoutId id="214748367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2546391" y="3292237"/>
            <a:ext cx="6404670" cy="13952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000" dirty="0"/>
            </a:br>
            <a:r>
              <a:rPr lang="en-US" sz="4000" dirty="0"/>
              <a:t>How to setup your testing environment, </a:t>
            </a:r>
            <a:r>
              <a:rPr lang="en-US" sz="4000" dirty="0">
                <a:solidFill>
                  <a:schemeClr val="accent2"/>
                </a:solidFill>
              </a:rPr>
              <a:t>the DevOps way</a:t>
            </a:r>
            <a:endParaRPr lang="en-US" sz="4000" dirty="0"/>
          </a:p>
        </p:txBody>
      </p:sp>
      <p:sp>
        <p:nvSpPr>
          <p:cNvPr id="438" name="Google Shape;438;p25"/>
          <p:cNvSpPr/>
          <p:nvPr/>
        </p:nvSpPr>
        <p:spPr>
          <a:xfrm>
            <a:off x="1047776" y="355927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25"/>
          <p:cNvGrpSpPr/>
          <p:nvPr/>
        </p:nvGrpSpPr>
        <p:grpSpPr>
          <a:xfrm>
            <a:off x="7544968" y="693682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122;p39">
            <a:extLst>
              <a:ext uri="{FF2B5EF4-FFF2-40B4-BE49-F238E27FC236}">
                <a16:creationId xmlns:a16="http://schemas.microsoft.com/office/drawing/2014/main" id="{5108C7A9-1502-480A-A13E-8C61BEEFB53D}"/>
              </a:ext>
            </a:extLst>
          </p:cNvPr>
          <p:cNvSpPr txBox="1">
            <a:spLocks/>
          </p:cNvSpPr>
          <p:nvPr/>
        </p:nvSpPr>
        <p:spPr>
          <a:xfrm>
            <a:off x="672181" y="1344706"/>
            <a:ext cx="1711983" cy="8135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rgbClr val="00CFCC"/>
                </a:solidFill>
                <a:latin typeface="Share Tech" panose="020B0604020202020204" charset="0"/>
                <a:sym typeface="Share Tech"/>
              </a:rPr>
              <a:t>Viorel Ciucu</a:t>
            </a:r>
          </a:p>
          <a:p>
            <a:r>
              <a:rPr lang="en-US" sz="1800" dirty="0">
                <a:solidFill>
                  <a:schemeClr val="bg1"/>
                </a:solidFill>
                <a:latin typeface="Share Tech" panose="020B0604020202020204" charset="0"/>
              </a:rPr>
              <a:t>@</a:t>
            </a:r>
            <a:r>
              <a:rPr lang="en-US" sz="1800" dirty="0">
                <a:solidFill>
                  <a:schemeClr val="accent1"/>
                </a:solidFill>
                <a:latin typeface="Share Tech" panose="020B0604020202020204" charset="0"/>
              </a:rPr>
              <a:t>viorelciucu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E6E0B4-0036-4E45-B09A-0ECAF89D9376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n-US" dirty="0"/>
              <a:t>New-Infra</a:t>
            </a:r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B8E86C31-688E-4D82-9822-A283092C4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28" y="943596"/>
            <a:ext cx="1192301" cy="119230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07E2623-9D03-4584-B1E3-79DB6D296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574" y="943596"/>
            <a:ext cx="512967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371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E6E0B4-0036-4E45-B09A-0ECAF89D9376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n-US" dirty="0"/>
              <a:t>New-Infra</a:t>
            </a:r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B8E86C31-688E-4D82-9822-A283092C4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28" y="943596"/>
            <a:ext cx="1192301" cy="119230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CB8BDF6-09EA-4AF5-9A96-40A6B94B1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801" y="943596"/>
            <a:ext cx="512967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363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E6E0B4-0036-4E45-B09A-0ECAF89D9376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n-US" dirty="0"/>
              <a:t>New-Infra</a:t>
            </a:r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B8E86C31-688E-4D82-9822-A283092C4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28" y="943596"/>
            <a:ext cx="1192301" cy="119230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F68B449-C3CA-4A04-8CB4-035230C7A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801" y="942630"/>
            <a:ext cx="512967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075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E6E0B4-0036-4E45-B09A-0ECAF89D9376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n-US" dirty="0"/>
              <a:t>New-Infra</a:t>
            </a:r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B8E86C31-688E-4D82-9822-A283092C4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28" y="943596"/>
            <a:ext cx="1192301" cy="1192301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893CD7F-3C72-457C-840C-717ADF77C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801" y="943596"/>
            <a:ext cx="512967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282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334879" y="436406"/>
            <a:ext cx="366873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Packer</a:t>
            </a: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399200" y="32937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531931" y="45128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588;p49">
            <a:extLst>
              <a:ext uri="{FF2B5EF4-FFF2-40B4-BE49-F238E27FC236}">
                <a16:creationId xmlns:a16="http://schemas.microsoft.com/office/drawing/2014/main" id="{3DABB85E-2D12-44E1-8C12-C1D11AF9C905}"/>
              </a:ext>
            </a:extLst>
          </p:cNvPr>
          <p:cNvSpPr txBox="1">
            <a:spLocks/>
          </p:cNvSpPr>
          <p:nvPr/>
        </p:nvSpPr>
        <p:spPr>
          <a:xfrm>
            <a:off x="3021898" y="2025097"/>
            <a:ext cx="3100203" cy="109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5400" indent="0">
              <a:spcBef>
                <a:spcPts val="300"/>
              </a:spcBef>
              <a:buClr>
                <a:schemeClr val="accent3"/>
              </a:buClr>
              <a:buSzPts val="1400"/>
            </a:pPr>
            <a:r>
              <a:rPr lang="en-US" sz="32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I need templates!</a:t>
            </a:r>
          </a:p>
          <a:p>
            <a:pPr marL="25400" indent="0">
              <a:spcBef>
                <a:spcPts val="300"/>
              </a:spcBef>
              <a:buClr>
                <a:schemeClr val="accent3"/>
              </a:buClr>
              <a:buSzPts val="1400"/>
            </a:pPr>
            <a:r>
              <a:rPr lang="en-US" sz="32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Automate it!</a:t>
            </a:r>
            <a:endParaRPr lang="en-US" sz="3200" dirty="0">
              <a:latin typeface="Share Tech" panose="020B0604020202020204" charset="0"/>
            </a:endParaRPr>
          </a:p>
          <a:p>
            <a:pPr marL="25400" indent="0">
              <a:spcBef>
                <a:spcPts val="300"/>
              </a:spcBef>
              <a:buClr>
                <a:schemeClr val="accent3"/>
              </a:buClr>
              <a:buSzPts val="1400"/>
            </a:pPr>
            <a:endParaRPr lang="en-US" sz="4400" dirty="0">
              <a:solidFill>
                <a:schemeClr val="hlink"/>
              </a:solidFill>
              <a:uFill>
                <a:noFill/>
              </a:uFill>
              <a:latin typeface="Share Tech" panose="020B0604020202020204" charset="0"/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44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spcAft>
                <a:spcPts val="1600"/>
              </a:spcAft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3076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334879" y="436406"/>
            <a:ext cx="366873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Packer</a:t>
            </a: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399200" y="32937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531931" y="45128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588;p49">
            <a:extLst>
              <a:ext uri="{FF2B5EF4-FFF2-40B4-BE49-F238E27FC236}">
                <a16:creationId xmlns:a16="http://schemas.microsoft.com/office/drawing/2014/main" id="{3DABB85E-2D12-44E1-8C12-C1D11AF9C905}"/>
              </a:ext>
            </a:extLst>
          </p:cNvPr>
          <p:cNvSpPr txBox="1">
            <a:spLocks/>
          </p:cNvSpPr>
          <p:nvPr/>
        </p:nvSpPr>
        <p:spPr>
          <a:xfrm>
            <a:off x="1368785" y="2236449"/>
            <a:ext cx="6406429" cy="67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5400" indent="0">
              <a:spcBef>
                <a:spcPts val="300"/>
              </a:spcBef>
              <a:buClr>
                <a:schemeClr val="accent3"/>
              </a:buClr>
              <a:buSzPts val="1400"/>
            </a:pP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Packer automates the creation of machine images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1583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39D8-F7A7-486D-8C52-5F7109E6BB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E026DE-7833-473F-AF7A-61D029FAA035}"/>
              </a:ext>
            </a:extLst>
          </p:cNvPr>
          <p:cNvSpPr txBox="1"/>
          <p:nvPr/>
        </p:nvSpPr>
        <p:spPr>
          <a:xfrm>
            <a:off x="828261" y="2233111"/>
            <a:ext cx="7785652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>
              <a:spcBef>
                <a:spcPts val="300"/>
              </a:spcBef>
              <a:buClr>
                <a:schemeClr val="accent3"/>
              </a:buClr>
              <a:buSzPts val="1400"/>
            </a:pPr>
            <a:r>
              <a:rPr lang="en-US" sz="20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Builders are responsible for creating machines and generating images from them for various platforms. </a:t>
            </a:r>
          </a:p>
          <a:p>
            <a:pPr marL="25400">
              <a:spcBef>
                <a:spcPts val="300"/>
              </a:spcBef>
              <a:buClr>
                <a:schemeClr val="accent3"/>
              </a:buClr>
              <a:buSzPts val="1400"/>
            </a:pPr>
            <a:endParaRPr lang="en-US" sz="2000" dirty="0">
              <a:solidFill>
                <a:schemeClr val="hlink"/>
              </a:solidFill>
              <a:uFill>
                <a:noFill/>
              </a:uFill>
              <a:latin typeface="Share Tech" panose="020B0604020202020204" charset="0"/>
            </a:endParaRPr>
          </a:p>
          <a:p>
            <a:pPr marL="25400">
              <a:spcBef>
                <a:spcPts val="300"/>
              </a:spcBef>
              <a:buClr>
                <a:schemeClr val="accent3"/>
              </a:buClr>
              <a:buSzPts val="1400"/>
            </a:pPr>
            <a:r>
              <a:rPr lang="en-US" sz="20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Separate builders for EC2, VMware, VirtualBox, Azure, etc.</a:t>
            </a:r>
          </a:p>
        </p:txBody>
      </p:sp>
    </p:spTree>
    <p:extLst>
      <p:ext uri="{BB962C8B-B14F-4D97-AF65-F5344CB8AC3E}">
        <p14:creationId xmlns:p14="http://schemas.microsoft.com/office/powerpoint/2010/main" val="344808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69C9-836C-4682-9DDE-D4A6FB71F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2E604-0D7B-45D8-87C0-B207A72A584E}"/>
              </a:ext>
            </a:extLst>
          </p:cNvPr>
          <p:cNvSpPr txBox="1"/>
          <p:nvPr/>
        </p:nvSpPr>
        <p:spPr>
          <a:xfrm>
            <a:off x="679174" y="1082828"/>
            <a:ext cx="7785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>
              <a:spcBef>
                <a:spcPts val="300"/>
              </a:spcBef>
              <a:buClr>
                <a:schemeClr val="accent3"/>
              </a:buClr>
              <a:buSzPts val="1400"/>
            </a:pPr>
            <a:r>
              <a:rPr lang="en-US" sz="20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packer </a:t>
            </a:r>
            <a:r>
              <a:rPr lang="en-US" sz="2000" dirty="0">
                <a:solidFill>
                  <a:srgbClr val="00CFCC"/>
                </a:solidFill>
                <a:latin typeface="Share Tech" panose="020B0604020202020204" charset="0"/>
              </a:rPr>
              <a:t>build</a:t>
            </a:r>
            <a:r>
              <a:rPr lang="en-US" sz="20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 -force -var-file='json\vars.json' 'json\win2019core.json'</a:t>
            </a:r>
          </a:p>
        </p:txBody>
      </p:sp>
      <p:pic>
        <p:nvPicPr>
          <p:cNvPr id="4" name="Picture 3" descr="A close-up of a box&#10;&#10;Description automatically generated with low confidence">
            <a:extLst>
              <a:ext uri="{FF2B5EF4-FFF2-40B4-BE49-F238E27FC236}">
                <a16:creationId xmlns:a16="http://schemas.microsoft.com/office/drawing/2014/main" id="{8355A883-552D-4779-A8F8-144CB73B2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947" y="2001132"/>
            <a:ext cx="4164106" cy="273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31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69C9-836C-4682-9DDE-D4A6FB71F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8C350BA-64DA-4D97-B541-08CE89825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139025"/>
            <a:ext cx="5486400" cy="320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55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69C9-836C-4682-9DDE-D4A6FB71F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Builders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2B4EE7E-8E18-462E-818B-12C7878B7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127" y="936115"/>
            <a:ext cx="5443745" cy="180541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43728CB-0B38-4754-AA7E-ED95AF116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02" y="2852459"/>
            <a:ext cx="3804073" cy="155888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F981DAA-2472-42BA-B0DE-CFCBDA58E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41532"/>
            <a:ext cx="3935403" cy="180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04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9"/>
          <p:cNvSpPr txBox="1">
            <a:spLocks noGrp="1"/>
          </p:cNvSpPr>
          <p:nvPr>
            <p:ph type="ctrTitle" idx="4"/>
          </p:nvPr>
        </p:nvSpPr>
        <p:spPr>
          <a:xfrm>
            <a:off x="591931" y="425122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Get-Identity</a:t>
            </a:r>
            <a:endParaRPr sz="300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46044EA-EFED-42CE-83E8-579D5C4B6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4807" y="1153672"/>
            <a:ext cx="5001842" cy="1341758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accent3"/>
                </a:solidFill>
                <a:latin typeface="Share Tech"/>
              </a:rPr>
              <a:t>Consultant, Automator, Database Administrator, SRE</a:t>
            </a:r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234E07-04BD-4FE4-845E-112E42D78220}"/>
              </a:ext>
            </a:extLst>
          </p:cNvPr>
          <p:cNvSpPr txBox="1"/>
          <p:nvPr/>
        </p:nvSpPr>
        <p:spPr>
          <a:xfrm>
            <a:off x="3264807" y="2763564"/>
            <a:ext cx="43560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hare Tech"/>
                <a:sym typeface="Share Tech"/>
              </a:rPr>
              <a:t>VCI Consulting</a:t>
            </a:r>
          </a:p>
          <a:p>
            <a:r>
              <a:rPr lang="en-US" sz="2000" dirty="0">
                <a:solidFill>
                  <a:schemeClr val="accent2"/>
                </a:solidFill>
                <a:latin typeface="Share Tech"/>
              </a:rPr>
              <a:t>vciconsulting.net</a:t>
            </a:r>
          </a:p>
          <a:p>
            <a:r>
              <a:rPr lang="en-US" sz="2000" dirty="0">
                <a:solidFill>
                  <a:srgbClr val="FFFFFF"/>
                </a:solidFill>
                <a:latin typeface="Share Tech" panose="020B0604020202020204" charset="0"/>
              </a:rPr>
              <a:t>linkedin.com/in/</a:t>
            </a:r>
            <a:r>
              <a:rPr lang="en-US" sz="2000" dirty="0">
                <a:solidFill>
                  <a:srgbClr val="00CFCC"/>
                </a:solidFill>
                <a:latin typeface="Share Tech" panose="020B0604020202020204" charset="0"/>
              </a:rPr>
              <a:t>cviorel</a:t>
            </a:r>
          </a:p>
          <a:p>
            <a:r>
              <a:rPr lang="en-US" sz="2000" dirty="0">
                <a:solidFill>
                  <a:srgbClr val="FFFFFF"/>
                </a:solidFill>
                <a:latin typeface="Share Tech" panose="020B0604020202020204" charset="0"/>
              </a:rPr>
              <a:t>twitter.com/</a:t>
            </a:r>
            <a:r>
              <a:rPr lang="en-US" sz="2000" dirty="0">
                <a:solidFill>
                  <a:srgbClr val="00CFCC"/>
                </a:solidFill>
                <a:latin typeface="Share Tech" panose="020B0604020202020204" charset="0"/>
              </a:rPr>
              <a:t>viorelciucu</a:t>
            </a:r>
            <a:endParaRPr lang="en" sz="2000" dirty="0">
              <a:solidFill>
                <a:srgbClr val="FFFFFF"/>
              </a:solidFill>
              <a:latin typeface="Share Tech" panose="020B0604020202020204" charset="0"/>
            </a:endParaRP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FF1DFA69-1CBB-4529-BB4C-3FA146A2E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456" y="2763564"/>
            <a:ext cx="1280495" cy="1323439"/>
          </a:xfrm>
          <a:prstGeom prst="rect">
            <a:avLst/>
          </a:prstGeom>
        </p:spPr>
      </p:pic>
      <p:pic>
        <p:nvPicPr>
          <p:cNvPr id="6" name="Picture 5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82CCE637-8FB9-433D-98B9-8CB0FE81C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456" y="1147540"/>
            <a:ext cx="1280495" cy="13478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69C9-836C-4682-9DDE-D4A6FB71F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Packer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A6755FD-3776-43CC-8168-A78C67239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215128"/>
            <a:ext cx="5486400" cy="27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PACKER </a:t>
            </a:r>
            <a:r>
              <a:rPr lang="en" dirty="0">
                <a:solidFill>
                  <a:schemeClr val="accent3"/>
                </a:solidFill>
              </a:rPr>
              <a:t>DEMO</a:t>
            </a:r>
            <a:endParaRPr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054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1_Packer">
            <a:hlinkClick r:id="" action="ppaction://media"/>
            <a:extLst>
              <a:ext uri="{FF2B5EF4-FFF2-40B4-BE49-F238E27FC236}">
                <a16:creationId xmlns:a16="http://schemas.microsoft.com/office/drawing/2014/main" id="{808E4E5B-AD77-4A8B-B631-22250523D7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1841" y="124440"/>
            <a:ext cx="6760317" cy="489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8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69C9-836C-4682-9DDE-D4A6FB71F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Packer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AE4F0-7F23-4BFC-90D3-A41AE6264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33" y="1220671"/>
            <a:ext cx="7837933" cy="27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1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334879" y="436406"/>
            <a:ext cx="399714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Terraform</a:t>
            </a: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399200" y="32937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531931" y="45128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588;p49">
            <a:extLst>
              <a:ext uri="{FF2B5EF4-FFF2-40B4-BE49-F238E27FC236}">
                <a16:creationId xmlns:a16="http://schemas.microsoft.com/office/drawing/2014/main" id="{3DABB85E-2D12-44E1-8C12-C1D11AF9C905}"/>
              </a:ext>
            </a:extLst>
          </p:cNvPr>
          <p:cNvSpPr txBox="1">
            <a:spLocks/>
          </p:cNvSpPr>
          <p:nvPr/>
        </p:nvSpPr>
        <p:spPr>
          <a:xfrm>
            <a:off x="1946235" y="2052603"/>
            <a:ext cx="5251530" cy="121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5400" indent="0">
              <a:spcBef>
                <a:spcPts val="300"/>
              </a:spcBef>
              <a:buClr>
                <a:schemeClr val="accent3"/>
              </a:buClr>
              <a:buSzPts val="1400"/>
            </a:pPr>
            <a:r>
              <a:rPr lang="en-US" sz="32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Deploy VMs from the templates</a:t>
            </a:r>
          </a:p>
          <a:p>
            <a:pPr marL="25400" indent="0">
              <a:spcBef>
                <a:spcPts val="300"/>
              </a:spcBef>
              <a:buClr>
                <a:schemeClr val="accent3"/>
              </a:buClr>
              <a:buSzPts val="1400"/>
            </a:pPr>
            <a:r>
              <a:rPr lang="en-US" sz="32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Automate it!</a:t>
            </a:r>
            <a:endParaRPr lang="en-US" sz="3200" dirty="0">
              <a:solidFill>
                <a:schemeClr val="hlink"/>
              </a:solidFill>
              <a:uFill>
                <a:noFill/>
              </a:uFill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24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spcAft>
                <a:spcPts val="1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2687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334879" y="436406"/>
            <a:ext cx="399714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Terraform</a:t>
            </a: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399200" y="32937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531931" y="45128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588;p49">
            <a:extLst>
              <a:ext uri="{FF2B5EF4-FFF2-40B4-BE49-F238E27FC236}">
                <a16:creationId xmlns:a16="http://schemas.microsoft.com/office/drawing/2014/main" id="{3DABB85E-2D12-44E1-8C12-C1D11AF9C905}"/>
              </a:ext>
            </a:extLst>
          </p:cNvPr>
          <p:cNvSpPr txBox="1">
            <a:spLocks/>
          </p:cNvSpPr>
          <p:nvPr/>
        </p:nvSpPr>
        <p:spPr>
          <a:xfrm>
            <a:off x="1334879" y="1478445"/>
            <a:ext cx="7417235" cy="3052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build, change and version infrastructure safely and efficiently - Infrastructure as Code (IaC)</a:t>
            </a: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provision entire infrastructures that span across multiple public and private cloud providers</a:t>
            </a: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manages external resources (network appliances, software as a service, platform as a service, etc.)</a:t>
            </a: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2400" dirty="0">
              <a:solidFill>
                <a:schemeClr val="hlink"/>
              </a:solidFill>
              <a:uFill>
                <a:noFill/>
              </a:uFill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24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spcAft>
                <a:spcPts val="1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047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334879" y="436406"/>
            <a:ext cx="399714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Terraform</a:t>
            </a: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399200" y="32937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531931" y="45128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D9F85CB-15CF-4B21-BC30-ED05E0E6A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465" y="932377"/>
            <a:ext cx="6297070" cy="424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28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69C9-836C-4682-9DDE-D4A6FB71F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6" name="Google Shape;1588;p49">
            <a:extLst>
              <a:ext uri="{FF2B5EF4-FFF2-40B4-BE49-F238E27FC236}">
                <a16:creationId xmlns:a16="http://schemas.microsoft.com/office/drawing/2014/main" id="{E4234694-320D-4851-8286-4F66C41D9FC4}"/>
              </a:ext>
            </a:extLst>
          </p:cNvPr>
          <p:cNvSpPr txBox="1">
            <a:spLocks/>
          </p:cNvSpPr>
          <p:nvPr/>
        </p:nvSpPr>
        <p:spPr>
          <a:xfrm>
            <a:off x="1334879" y="1478445"/>
            <a:ext cx="7417235" cy="1651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5400" indent="0" algn="ctr">
              <a:spcBef>
                <a:spcPts val="300"/>
              </a:spcBef>
              <a:buClr>
                <a:schemeClr val="accent3"/>
              </a:buClr>
              <a:buSzPts val="1400"/>
            </a:pPr>
            <a:r>
              <a:rPr lang="en-US" sz="32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The syntax of Terraform configurations is called HashiCorp Configuration Language (</a:t>
            </a:r>
            <a:r>
              <a:rPr lang="en-US" sz="3200" dirty="0">
                <a:solidFill>
                  <a:srgbClr val="00CFCC"/>
                </a:solidFill>
                <a:latin typeface="Share Tech" panose="020B0604020202020204" charset="0"/>
                <a:cs typeface="Arial"/>
                <a:sym typeface="Share Tech"/>
              </a:rPr>
              <a:t>HCL</a:t>
            </a:r>
            <a:r>
              <a:rPr lang="en-US" sz="32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)</a:t>
            </a: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3200" dirty="0">
              <a:solidFill>
                <a:schemeClr val="hlink"/>
              </a:solidFill>
              <a:uFill>
                <a:noFill/>
              </a:uFill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32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spcAft>
                <a:spcPts val="1600"/>
              </a:spcAft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0536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69C9-836C-4682-9DDE-D4A6FB71F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D4E2B-2FF4-4293-B2A0-7D3D9F0DF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333" y="989475"/>
            <a:ext cx="3133333" cy="3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03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8B6E-5D6D-4FFF-B298-F39AF03D8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3" name="Google Shape;1588;p49">
            <a:extLst>
              <a:ext uri="{FF2B5EF4-FFF2-40B4-BE49-F238E27FC236}">
                <a16:creationId xmlns:a16="http://schemas.microsoft.com/office/drawing/2014/main" id="{D77AA5FB-833A-42B1-BFC9-196A07ABD6BA}"/>
              </a:ext>
            </a:extLst>
          </p:cNvPr>
          <p:cNvSpPr txBox="1">
            <a:spLocks/>
          </p:cNvSpPr>
          <p:nvPr/>
        </p:nvSpPr>
        <p:spPr>
          <a:xfrm>
            <a:off x="863382" y="1745941"/>
            <a:ext cx="7417235" cy="1651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algn="ctr"/>
            <a:r>
              <a:rPr lang="en-US" sz="3000" dirty="0">
                <a:latin typeface="Share Tech"/>
                <a:sym typeface="Share Tech"/>
              </a:rPr>
              <a:t>Terraform relies on plugins called "</a:t>
            </a:r>
            <a:r>
              <a:rPr lang="en-US" sz="3200" dirty="0">
                <a:solidFill>
                  <a:srgbClr val="00CFCC"/>
                </a:solidFill>
                <a:latin typeface="Share Tech" panose="020B0604020202020204" charset="0"/>
                <a:cs typeface="Arial"/>
                <a:sym typeface="Share Tech"/>
              </a:rPr>
              <a:t>providers</a:t>
            </a:r>
            <a:r>
              <a:rPr lang="en-US" sz="3000" dirty="0">
                <a:latin typeface="Share Tech"/>
                <a:sym typeface="Share Tech"/>
              </a:rPr>
              <a:t>“ to interact with remote systems</a:t>
            </a:r>
            <a:endParaRPr lang="en-US" sz="32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spcAft>
                <a:spcPts val="1600"/>
              </a:spcAft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1038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26F3C7-A344-4E0A-B5AA-C1B0B3F4E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520725"/>
            <a:ext cx="7242640" cy="2890958"/>
          </a:xfrm>
        </p:spPr>
        <p:txBody>
          <a:bodyPr/>
          <a:lstStyle/>
          <a:p>
            <a:pPr marL="165100" indent="0">
              <a:buNone/>
            </a:pPr>
            <a:r>
              <a:rPr lang="en-US" sz="1800" dirty="0">
                <a:latin typeface="Share Tech"/>
              </a:rPr>
              <a:t>DevOps way of deploying infrastructure - SQL Server Availability group</a:t>
            </a:r>
          </a:p>
          <a:p>
            <a:endParaRPr lang="en-US" sz="1800" dirty="0">
              <a:latin typeface="Share Tech"/>
            </a:endParaRPr>
          </a:p>
          <a:p>
            <a:endParaRPr lang="en-US" sz="1800" dirty="0">
              <a:latin typeface="Share Tech"/>
            </a:endParaRPr>
          </a:p>
          <a:p>
            <a:pPr marL="165100" indent="0">
              <a:buNone/>
            </a:pPr>
            <a:r>
              <a:rPr lang="en-US" sz="1800" dirty="0">
                <a:latin typeface="Share Tech"/>
              </a:rPr>
              <a:t>Use cases:</a:t>
            </a:r>
          </a:p>
          <a:p>
            <a:r>
              <a:rPr lang="en-US" sz="1800" dirty="0">
                <a:latin typeface="Share Tech"/>
              </a:rPr>
              <a:t>Test Labs</a:t>
            </a:r>
          </a:p>
          <a:p>
            <a:r>
              <a:rPr lang="en-US" sz="1800" dirty="0">
                <a:latin typeface="Share Tech"/>
              </a:rPr>
              <a:t>Demos</a:t>
            </a:r>
          </a:p>
          <a:p>
            <a:r>
              <a:rPr lang="en-US" sz="1800" dirty="0">
                <a:latin typeface="Share Tech"/>
              </a:rPr>
              <a:t>New real-world environments (DEV/QA/STAGE/PROD)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B29FBB-5D2C-4FF3-89DB-27EFD2E41E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256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69C9-836C-4682-9DDE-D4A6FB71F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0FC34E3-F3E2-4D5C-AC27-EE5D8F805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11" y="1200150"/>
            <a:ext cx="544957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34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69C9-836C-4682-9DDE-D4A6FB71F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pic>
        <p:nvPicPr>
          <p:cNvPr id="4" name="Picture 3" descr="Text, chat or text message&#10;&#10;Description automatically generated">
            <a:extLst>
              <a:ext uri="{FF2B5EF4-FFF2-40B4-BE49-F238E27FC236}">
                <a16:creationId xmlns:a16="http://schemas.microsoft.com/office/drawing/2014/main" id="{6844B7B4-5035-4C7D-BCF7-86D0C68BF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664" y="1200150"/>
            <a:ext cx="605667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33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69C9-836C-4682-9DDE-D4A6FB71F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7CC68DB-708D-4186-9B66-F32C6E67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38" y="1432267"/>
            <a:ext cx="8206523" cy="22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07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69C9-836C-4682-9DDE-D4A6FB71F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75C835F-E95F-40B5-BE36-03E48F23E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49" y="1301261"/>
            <a:ext cx="7584101" cy="309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18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034A-EC0C-4721-85F6-D5580B382B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Get-Code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179A65-955B-46D4-B080-97940027FD53}"/>
              </a:ext>
            </a:extLst>
          </p:cNvPr>
          <p:cNvSpPr txBox="1"/>
          <p:nvPr/>
        </p:nvSpPr>
        <p:spPr>
          <a:xfrm>
            <a:off x="3532122" y="2371695"/>
            <a:ext cx="2079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>
              <a:spcBef>
                <a:spcPts val="300"/>
              </a:spcBef>
              <a:buClr>
                <a:schemeClr val="accent3"/>
              </a:buClr>
              <a:buSzPts val="1400"/>
            </a:pPr>
            <a:r>
              <a:rPr lang="en-US" sz="20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Let’s see the code!</a:t>
            </a:r>
          </a:p>
        </p:txBody>
      </p:sp>
    </p:spTree>
    <p:extLst>
      <p:ext uri="{BB962C8B-B14F-4D97-AF65-F5344CB8AC3E}">
        <p14:creationId xmlns:p14="http://schemas.microsoft.com/office/powerpoint/2010/main" val="1376678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CAF47-FC1D-4650-9BDE-57E360386A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7F8F6-0439-4B97-8AFC-F20EB3378744}"/>
              </a:ext>
            </a:extLst>
          </p:cNvPr>
          <p:cNvSpPr txBox="1"/>
          <p:nvPr/>
        </p:nvSpPr>
        <p:spPr>
          <a:xfrm>
            <a:off x="2318509" y="2371695"/>
            <a:ext cx="45069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>
              <a:spcBef>
                <a:spcPts val="300"/>
              </a:spcBef>
              <a:buClr>
                <a:schemeClr val="accent3"/>
              </a:buClr>
              <a:buSzPts val="1400"/>
            </a:pPr>
            <a:r>
              <a:rPr lang="en-US" sz="20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terraform </a:t>
            </a:r>
            <a:r>
              <a:rPr lang="en-US" sz="2000" dirty="0">
                <a:solidFill>
                  <a:srgbClr val="00CFCC"/>
                </a:solidFill>
                <a:latin typeface="Share Tech" panose="020B0604020202020204" charset="0"/>
                <a:sym typeface="Share Tech"/>
              </a:rPr>
              <a:t>plan</a:t>
            </a:r>
            <a:r>
              <a:rPr lang="en-US" sz="20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 - creates an execution plan</a:t>
            </a:r>
          </a:p>
        </p:txBody>
      </p:sp>
    </p:spTree>
    <p:extLst>
      <p:ext uri="{BB962C8B-B14F-4D97-AF65-F5344CB8AC3E}">
        <p14:creationId xmlns:p14="http://schemas.microsoft.com/office/powerpoint/2010/main" val="640345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CAF47-FC1D-4650-9BDE-57E360386A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7F8F6-0439-4B97-8AFC-F20EB3378744}"/>
              </a:ext>
            </a:extLst>
          </p:cNvPr>
          <p:cNvSpPr txBox="1"/>
          <p:nvPr/>
        </p:nvSpPr>
        <p:spPr>
          <a:xfrm>
            <a:off x="768773" y="2371695"/>
            <a:ext cx="76064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>
              <a:spcBef>
                <a:spcPts val="300"/>
              </a:spcBef>
              <a:buClr>
                <a:schemeClr val="accent3"/>
              </a:buClr>
              <a:buSzPts val="1400"/>
            </a:pPr>
            <a:r>
              <a:rPr lang="en-US" sz="20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terraform </a:t>
            </a:r>
            <a:r>
              <a:rPr lang="en-US" sz="2000" dirty="0">
                <a:solidFill>
                  <a:srgbClr val="00CFCC"/>
                </a:solidFill>
                <a:latin typeface="Share Tech" panose="020B0604020202020204" charset="0"/>
                <a:sym typeface="Share Tech"/>
              </a:rPr>
              <a:t>apply</a:t>
            </a:r>
            <a:r>
              <a:rPr lang="en-US" sz="20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 - applies the changes required to reach the desired state</a:t>
            </a:r>
          </a:p>
        </p:txBody>
      </p:sp>
    </p:spTree>
    <p:extLst>
      <p:ext uri="{BB962C8B-B14F-4D97-AF65-F5344CB8AC3E}">
        <p14:creationId xmlns:p14="http://schemas.microsoft.com/office/powerpoint/2010/main" val="1065146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TERRAFORM </a:t>
            </a:r>
            <a:r>
              <a:rPr lang="en" dirty="0">
                <a:solidFill>
                  <a:schemeClr val="accent3"/>
                </a:solidFill>
              </a:rPr>
              <a:t>DEMO</a:t>
            </a:r>
            <a:endParaRPr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771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2_Terraform">
            <a:hlinkClick r:id="" action="ppaction://media"/>
            <a:extLst>
              <a:ext uri="{FF2B5EF4-FFF2-40B4-BE49-F238E27FC236}">
                <a16:creationId xmlns:a16="http://schemas.microsoft.com/office/drawing/2014/main" id="{775C0062-437C-4A96-9EA0-D6BA52FBA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1789" y="93186"/>
            <a:ext cx="6589047" cy="47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8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 the </a:t>
            </a:r>
            <a:r>
              <a:rPr lang="en" dirty="0">
                <a:solidFill>
                  <a:schemeClr val="accent3"/>
                </a:solidFill>
              </a:rPr>
              <a:t>LAB</a:t>
            </a:r>
            <a:endParaRPr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43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334879" y="436406"/>
            <a:ext cx="366873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WHY?</a:t>
            </a: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399200" y="32937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531931" y="45128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588;p49">
            <a:extLst>
              <a:ext uri="{FF2B5EF4-FFF2-40B4-BE49-F238E27FC236}">
                <a16:creationId xmlns:a16="http://schemas.microsoft.com/office/drawing/2014/main" id="{3DABB85E-2D12-44E1-8C12-C1D11AF9C905}"/>
              </a:ext>
            </a:extLst>
          </p:cNvPr>
          <p:cNvSpPr txBox="1">
            <a:spLocks/>
          </p:cNvSpPr>
          <p:nvPr/>
        </p:nvSpPr>
        <p:spPr>
          <a:xfrm>
            <a:off x="1334879" y="1478445"/>
            <a:ext cx="6406429" cy="260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Consistency across environments</a:t>
            </a: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Continuously improve</a:t>
            </a: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Compliance</a:t>
            </a: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Automation ensures processes are followed</a:t>
            </a: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24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spcAft>
                <a:spcPts val="1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1705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1CC193B-E319-48A9-8AE4-F24EBD425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949" y="323557"/>
            <a:ext cx="6306101" cy="449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58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B654-B01B-444A-AA38-021F19A8C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Start-Build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69A50-37CC-40EA-9E88-DA39C115FC25}"/>
              </a:ext>
            </a:extLst>
          </p:cNvPr>
          <p:cNvSpPr txBox="1"/>
          <p:nvPr/>
        </p:nvSpPr>
        <p:spPr>
          <a:xfrm>
            <a:off x="2414172" y="1117505"/>
            <a:ext cx="431565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Build an Active Directory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Join the computers to the AD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hlink"/>
              </a:solidFill>
              <a:uFill>
                <a:noFill/>
              </a:uFill>
              <a:latin typeface="Share Tech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188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B654-B01B-444A-AA38-021F19A8C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Start-Build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69A50-37CC-40EA-9E88-DA39C115FC25}"/>
              </a:ext>
            </a:extLst>
          </p:cNvPr>
          <p:cNvSpPr txBox="1"/>
          <p:nvPr/>
        </p:nvSpPr>
        <p:spPr>
          <a:xfrm>
            <a:off x="2414172" y="1117505"/>
            <a:ext cx="4315656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gMSAs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Install SQL instances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Configure SQL instances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hlink"/>
              </a:solidFill>
              <a:uFill>
                <a:noFill/>
              </a:uFill>
              <a:latin typeface="Share Tech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245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B654-B01B-444A-AA38-021F19A8C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Start-Build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69A50-37CC-40EA-9E88-DA39C115FC25}"/>
              </a:ext>
            </a:extLst>
          </p:cNvPr>
          <p:cNvSpPr txBox="1"/>
          <p:nvPr/>
        </p:nvSpPr>
        <p:spPr>
          <a:xfrm>
            <a:off x="2414172" y="1117505"/>
            <a:ext cx="431565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WFC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an Availability Group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hlink"/>
              </a:solidFill>
              <a:uFill>
                <a:noFill/>
              </a:uFill>
              <a:latin typeface="Share Tech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512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27454-7216-4D2B-A771-CD7D5E58A9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Set-Variables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46F9B-8A0C-43B4-91E7-CF13D35CA5E8}"/>
              </a:ext>
            </a:extLst>
          </p:cNvPr>
          <p:cNvSpPr txBox="1"/>
          <p:nvPr/>
        </p:nvSpPr>
        <p:spPr>
          <a:xfrm>
            <a:off x="3213100" y="2340917"/>
            <a:ext cx="271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00_set-variables.ps1</a:t>
            </a:r>
          </a:p>
        </p:txBody>
      </p:sp>
    </p:spTree>
    <p:extLst>
      <p:ext uri="{BB962C8B-B14F-4D97-AF65-F5344CB8AC3E}">
        <p14:creationId xmlns:p14="http://schemas.microsoft.com/office/powerpoint/2010/main" val="2959457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27454-7216-4D2B-A771-CD7D5E58A9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Set-Variables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46F9B-8A0C-43B4-91E7-CF13D35CA5E8}"/>
              </a:ext>
            </a:extLst>
          </p:cNvPr>
          <p:cNvSpPr txBox="1"/>
          <p:nvPr/>
        </p:nvSpPr>
        <p:spPr>
          <a:xfrm>
            <a:off x="2968558" y="2731699"/>
            <a:ext cx="32068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. .\00_set-variables.ps1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A15C5-1079-47CE-A9DE-5CDCD3ACA4B4}"/>
              </a:ext>
            </a:extLst>
          </p:cNvPr>
          <p:cNvSpPr txBox="1"/>
          <p:nvPr/>
        </p:nvSpPr>
        <p:spPr>
          <a:xfrm>
            <a:off x="2208149" y="1770749"/>
            <a:ext cx="4727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CFCC"/>
                </a:solidFill>
                <a:latin typeface="Share Tech" panose="020B0604020202020204" charset="0"/>
              </a:rPr>
              <a:t>dot</a:t>
            </a: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 </a:t>
            </a:r>
            <a:r>
              <a:rPr lang="en-US" sz="2400" dirty="0">
                <a:solidFill>
                  <a:srgbClr val="00CFCC"/>
                </a:solidFill>
                <a:latin typeface="Share Tech" panose="020B0604020202020204" charset="0"/>
              </a:rPr>
              <a:t>sourcing</a:t>
            </a: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 00_set-variables.ps1</a:t>
            </a:r>
          </a:p>
        </p:txBody>
      </p:sp>
    </p:spTree>
    <p:extLst>
      <p:ext uri="{BB962C8B-B14F-4D97-AF65-F5344CB8AC3E}">
        <p14:creationId xmlns:p14="http://schemas.microsoft.com/office/powerpoint/2010/main" val="2641317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1371A31-A983-4656-8403-D1EA839F60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0A168C-5924-4DD6-BB30-47B9CADA2392}"/>
              </a:ext>
            </a:extLst>
          </p:cNvPr>
          <p:cNvSpPr txBox="1"/>
          <p:nvPr/>
        </p:nvSpPr>
        <p:spPr>
          <a:xfrm>
            <a:off x="675250" y="1195754"/>
            <a:ext cx="457903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Domain controller – name and IP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SQL Nodes – name and IP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NTP Servers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Cluster Name &amp; IP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SQL Instance Name and TCP Port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Collation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SQL Folder Names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AG Name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AG Listener Name &amp; IP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8A90F31-B934-46C5-860A-9450F7001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843" y="1195754"/>
            <a:ext cx="4978889" cy="212902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351C953-0502-4F83-925E-E8AF64286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43" y="3324774"/>
            <a:ext cx="3695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10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1371A31-A983-4656-8403-D1EA839F60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Setup 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ED64D-D0A3-44C0-A2C9-8EC649A2D92E}"/>
              </a:ext>
            </a:extLst>
          </p:cNvPr>
          <p:cNvSpPr txBox="1"/>
          <p:nvPr/>
        </p:nvSpPr>
        <p:spPr>
          <a:xfrm>
            <a:off x="675251" y="1195753"/>
            <a:ext cx="294014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forest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Add DNS Zones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Configure DNS Scavenging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Configure NTP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KdsRootKey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E9A7C6-E6A2-422D-BE60-58F1F1753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397" y="2011361"/>
            <a:ext cx="5364435" cy="29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37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AC97-CDBA-469E-B79E-1F934CD5D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Domain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F8D40-D705-4032-8823-2B11C1066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939" y="1171222"/>
            <a:ext cx="5822122" cy="319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55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AC97-CDBA-469E-B79E-1F934CD5D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gMSA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4097D-537D-487A-9637-C58000C95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62" y="1266988"/>
            <a:ext cx="5790476" cy="2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35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203DE0-962D-471D-A674-995263CD2722}"/>
              </a:ext>
            </a:extLst>
          </p:cNvPr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en-US" dirty="0"/>
              <a:t>Get-Prerequisite</a:t>
            </a:r>
          </a:p>
        </p:txBody>
      </p:sp>
      <p:sp>
        <p:nvSpPr>
          <p:cNvPr id="8" name="Google Shape;1588;p49">
            <a:extLst>
              <a:ext uri="{FF2B5EF4-FFF2-40B4-BE49-F238E27FC236}">
                <a16:creationId xmlns:a16="http://schemas.microsoft.com/office/drawing/2014/main" id="{55DDB740-F6DE-4B8F-9C75-32BE8773C09B}"/>
              </a:ext>
            </a:extLst>
          </p:cNvPr>
          <p:cNvSpPr txBox="1">
            <a:spLocks/>
          </p:cNvSpPr>
          <p:nvPr/>
        </p:nvSpPr>
        <p:spPr>
          <a:xfrm>
            <a:off x="1368785" y="1868120"/>
            <a:ext cx="6406429" cy="140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PowerShell</a:t>
            </a: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Active Directory</a:t>
            </a: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VM Templates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9635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C8BBCCB-D78A-434A-B68C-D042781C3B4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089686" y="2034270"/>
            <a:ext cx="4469866" cy="2062242"/>
          </a:xfrm>
        </p:spPr>
        <p:txBody>
          <a:bodyPr/>
          <a:lstStyle/>
          <a:p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Configuration management tools:</a:t>
            </a: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Puppet</a:t>
            </a: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Ansible</a:t>
            </a: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Chef</a:t>
            </a:r>
          </a:p>
          <a:p>
            <a:pPr>
              <a:buFontTx/>
              <a:buChar char="-"/>
            </a:pPr>
            <a:endParaRPr lang="en-US" sz="2400" dirty="0">
              <a:solidFill>
                <a:schemeClr val="hlink"/>
              </a:solidFill>
              <a:uFill>
                <a:noFill/>
              </a:uFill>
              <a:latin typeface="Share Tech" panose="020B060402020202020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4C0ACB1-5FE7-42EB-A492-432F184149A8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n-US" dirty="0"/>
              <a:t>Start-Configuration</a:t>
            </a:r>
          </a:p>
        </p:txBody>
      </p:sp>
    </p:spTree>
    <p:extLst>
      <p:ext uri="{BB962C8B-B14F-4D97-AF65-F5344CB8AC3E}">
        <p14:creationId xmlns:p14="http://schemas.microsoft.com/office/powerpoint/2010/main" val="2431372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dbatools</a:t>
            </a:r>
            <a:endParaRPr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800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334879" y="436406"/>
            <a:ext cx="366873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dbatools</a:t>
            </a: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399200" y="32937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531931" y="45128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588;p49">
            <a:extLst>
              <a:ext uri="{FF2B5EF4-FFF2-40B4-BE49-F238E27FC236}">
                <a16:creationId xmlns:a16="http://schemas.microsoft.com/office/drawing/2014/main" id="{3DABB85E-2D12-44E1-8C12-C1D11AF9C905}"/>
              </a:ext>
            </a:extLst>
          </p:cNvPr>
          <p:cNvSpPr txBox="1">
            <a:spLocks/>
          </p:cNvSpPr>
          <p:nvPr/>
        </p:nvSpPr>
        <p:spPr>
          <a:xfrm>
            <a:off x="1334879" y="1872551"/>
            <a:ext cx="6640339" cy="139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24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PowerShell module with over 500 SQL Server administration, best practice and migration commands included - </a:t>
            </a:r>
            <a:r>
              <a:rPr lang="en-US" sz="2400" dirty="0">
                <a:solidFill>
                  <a:schemeClr val="accent2"/>
                </a:solidFill>
                <a:latin typeface="Share Tech" panose="020B0604020202020204" charset="0"/>
                <a:cs typeface="Arial"/>
                <a:sym typeface="Arial"/>
              </a:rPr>
              <a:t>dbatools.io</a:t>
            </a: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24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spcAft>
                <a:spcPts val="1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8658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636DC-51FB-40F4-B0E4-197D7272FF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Get-Tasks</a:t>
            </a:r>
          </a:p>
        </p:txBody>
      </p:sp>
      <p:sp>
        <p:nvSpPr>
          <p:cNvPr id="3" name="Google Shape;1588;p49">
            <a:extLst>
              <a:ext uri="{FF2B5EF4-FFF2-40B4-BE49-F238E27FC236}">
                <a16:creationId xmlns:a16="http://schemas.microsoft.com/office/drawing/2014/main" id="{CEADA711-6BCD-4D80-940C-99A3D82AD1C8}"/>
              </a:ext>
            </a:extLst>
          </p:cNvPr>
          <p:cNvSpPr txBox="1">
            <a:spLocks/>
          </p:cNvSpPr>
          <p:nvPr/>
        </p:nvSpPr>
        <p:spPr>
          <a:xfrm>
            <a:off x="1545263" y="1017270"/>
            <a:ext cx="6053473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Install SQL Server on the 2 nodes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Configure SQL Server instances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Perform hardening (NTFS permissions, revoke connect to guest, etc.)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Install Ola </a:t>
            </a:r>
            <a:r>
              <a:rPr lang="en-US" sz="1600" dirty="0" err="1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Hallengren’s</a:t>
            </a: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 Maintenance Solution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Install </a:t>
            </a:r>
            <a:r>
              <a:rPr lang="en-US" sz="1600" dirty="0" err="1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WhoIsActive</a:t>
            </a:r>
            <a:endParaRPr lang="en-US" sz="1600" dirty="0">
              <a:solidFill>
                <a:schemeClr val="hlink"/>
              </a:solidFill>
              <a:uFill>
                <a:noFill/>
              </a:uFill>
              <a:latin typeface="Share Tech" panose="020B0604020202020204" charset="0"/>
            </a:endParaRP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SQL Agent Jobs and Schedules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 new </a:t>
            </a:r>
            <a:r>
              <a:rPr lang="en-US" sz="1600" dirty="0" err="1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TestDB</a:t>
            </a: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 database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an Availability Group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an Availability Group Listener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Verify SPNs</a:t>
            </a:r>
            <a:endParaRPr lang="en-US" sz="1600" dirty="0">
              <a:solidFill>
                <a:schemeClr val="accent2"/>
              </a:solidFill>
              <a:latin typeface="Share Tech" panose="020B0604020202020204" charset="0"/>
              <a:cs typeface="Arial"/>
              <a:sym typeface="Arial"/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16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spcAft>
                <a:spcPts val="1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29095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88;p49">
            <a:extLst>
              <a:ext uri="{FF2B5EF4-FFF2-40B4-BE49-F238E27FC236}">
                <a16:creationId xmlns:a16="http://schemas.microsoft.com/office/drawing/2014/main" id="{F5AEE4C6-DDA4-41CD-8749-FECC02531455}"/>
              </a:ext>
            </a:extLst>
          </p:cNvPr>
          <p:cNvSpPr txBox="1">
            <a:spLocks/>
          </p:cNvSpPr>
          <p:nvPr/>
        </p:nvSpPr>
        <p:spPr>
          <a:xfrm>
            <a:off x="1545263" y="1017270"/>
            <a:ext cx="6053473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SQL Server on the 2 nodes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Configure SQL Server instances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Perform hardening (NTFS permissions, revoke connect to guest, etc.)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Install Ola </a:t>
            </a:r>
            <a:r>
              <a:rPr lang="en-US" sz="1600" dirty="0" err="1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Hallengren’s</a:t>
            </a: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 Maintenance Solution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Install </a:t>
            </a:r>
            <a:r>
              <a:rPr lang="en-US" sz="1600" dirty="0" err="1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WhoIsActive</a:t>
            </a:r>
            <a:endParaRPr lang="en-US" sz="1600" dirty="0">
              <a:solidFill>
                <a:schemeClr val="hlink"/>
              </a:solidFill>
              <a:uFill>
                <a:noFill/>
              </a:uFill>
              <a:latin typeface="Share Tech" panose="020B0604020202020204" charset="0"/>
            </a:endParaRP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SQL Agent Jobs and Schedules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 new </a:t>
            </a:r>
            <a:r>
              <a:rPr lang="en-US" sz="1600" dirty="0" err="1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TestDB</a:t>
            </a: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 database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an Availability Group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an Availability Group Listener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Verify SPNs</a:t>
            </a:r>
            <a:endParaRPr lang="en-US" sz="1600" dirty="0">
              <a:solidFill>
                <a:schemeClr val="accent2"/>
              </a:solidFill>
              <a:latin typeface="Share Tech" panose="020B0604020202020204" charset="0"/>
              <a:cs typeface="Arial"/>
              <a:sym typeface="Arial"/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16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spcAft>
                <a:spcPts val="1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73061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3DA4-19D4-4EFA-8180-3D352983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Install SQL Server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6CD4DF7-85BE-4898-8233-7BF856CF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68" y="1251170"/>
            <a:ext cx="7507864" cy="26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621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3DA4-19D4-4EFA-8180-3D352983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Install SQL Server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ED10F38-4D00-4C2C-9D53-CAB270F2D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22" y="2120220"/>
            <a:ext cx="5689556" cy="2228176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74FE178E-7187-49E6-8658-4C424669D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098" y="1215815"/>
            <a:ext cx="4795804" cy="98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75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3DA4-19D4-4EFA-8180-3D352983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Install SQL Server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E7D46CC-0A81-4346-A480-B67EA9B0A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70" y="1533976"/>
            <a:ext cx="7733260" cy="207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191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3DA4-19D4-4EFA-8180-3D352983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Install SQL Server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0D956C-F75E-41B9-AC56-08CBAE65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71" y="1456532"/>
            <a:ext cx="7774658" cy="223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0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3DA4-19D4-4EFA-8180-3D352983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Install SQL Server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A4079BA-BA98-4C38-8FCB-6F0323120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600200"/>
            <a:ext cx="64770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21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ED1A4C-E272-484B-8951-74FCC61119FF}"/>
              </a:ext>
            </a:extLst>
          </p:cNvPr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en-US" dirty="0"/>
              <a:t>Get-Resources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D7F78F-872E-407B-968B-B4D757FCAB37}"/>
              </a:ext>
            </a:extLst>
          </p:cNvPr>
          <p:cNvSpPr txBox="1"/>
          <p:nvPr/>
        </p:nvSpPr>
        <p:spPr>
          <a:xfrm>
            <a:off x="1377538" y="4239491"/>
            <a:ext cx="638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CFCC"/>
                </a:solidFill>
                <a:latin typeface="Share Tech" panose="020B0604020202020204" charset="0"/>
              </a:rPr>
              <a:t>https://github.com/</a:t>
            </a:r>
            <a:r>
              <a:rPr lang="en-US" sz="1600" dirty="0">
                <a:solidFill>
                  <a:schemeClr val="accent1"/>
                </a:solidFill>
                <a:latin typeface="Share Tech"/>
              </a:rPr>
              <a:t>cviorel</a:t>
            </a:r>
            <a:r>
              <a:rPr lang="en-US" sz="1600" dirty="0">
                <a:solidFill>
                  <a:srgbClr val="00CFCC"/>
                </a:solidFill>
                <a:latin typeface="Share Tech" panose="020B0604020202020204" charset="0"/>
              </a:rPr>
              <a:t>/Presentations/tree/main/2021/new_stars_of_data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23D8B9EC-3264-4DD5-83D5-E29EA2A4E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780" y="1135263"/>
            <a:ext cx="2958440" cy="295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882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3DA3-67EF-4A2B-8536-456E92501F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Install SQL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B724F-5FDB-4382-BBA0-9CBEE2306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922" y="989475"/>
            <a:ext cx="3396156" cy="35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82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88;p49">
            <a:extLst>
              <a:ext uri="{FF2B5EF4-FFF2-40B4-BE49-F238E27FC236}">
                <a16:creationId xmlns:a16="http://schemas.microsoft.com/office/drawing/2014/main" id="{F5AEE4C6-DDA4-41CD-8749-FECC02531455}"/>
              </a:ext>
            </a:extLst>
          </p:cNvPr>
          <p:cNvSpPr txBox="1">
            <a:spLocks/>
          </p:cNvSpPr>
          <p:nvPr/>
        </p:nvSpPr>
        <p:spPr>
          <a:xfrm>
            <a:off x="1545263" y="1017270"/>
            <a:ext cx="6053473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SQL Server on the 2 nodes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Configure SQL Server instances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Perform hardening (NTFS permissions, revoke connect to guest, etc.)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Install Ola </a:t>
            </a:r>
            <a:r>
              <a:rPr lang="en-US" sz="1600" dirty="0" err="1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Hallengren’s</a:t>
            </a: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 Maintenance Solution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Install </a:t>
            </a:r>
            <a:r>
              <a:rPr lang="en-US" sz="1600" dirty="0" err="1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WhoIsActive</a:t>
            </a:r>
            <a:endParaRPr lang="en-US" sz="1600" dirty="0">
              <a:solidFill>
                <a:schemeClr val="hlink"/>
              </a:solidFill>
              <a:uFill>
                <a:noFill/>
              </a:uFill>
              <a:latin typeface="Share Tech" panose="020B0604020202020204" charset="0"/>
            </a:endParaRP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SQL Agent Jobs and Schedules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 new </a:t>
            </a:r>
            <a:r>
              <a:rPr lang="en-US" sz="1600" dirty="0" err="1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TestDB</a:t>
            </a: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 database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an Availability Group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an Availability Group Listener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Verify SPNs</a:t>
            </a:r>
            <a:endParaRPr lang="en-US" sz="1600" dirty="0">
              <a:solidFill>
                <a:schemeClr val="accent2"/>
              </a:solidFill>
              <a:latin typeface="Share Tech" panose="020B0604020202020204" charset="0"/>
              <a:cs typeface="Arial"/>
              <a:sym typeface="Arial"/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16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spcAft>
                <a:spcPts val="1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49135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3DA4-19D4-4EFA-8180-3D352983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Instance Configuration</a:t>
            </a:r>
          </a:p>
        </p:txBody>
      </p:sp>
      <p:sp>
        <p:nvSpPr>
          <p:cNvPr id="4" name="Google Shape;1588;p49">
            <a:extLst>
              <a:ext uri="{FF2B5EF4-FFF2-40B4-BE49-F238E27FC236}">
                <a16:creationId xmlns:a16="http://schemas.microsoft.com/office/drawing/2014/main" id="{917BC9F4-5825-4BBA-84BE-D7396F9C3114}"/>
              </a:ext>
            </a:extLst>
          </p:cNvPr>
          <p:cNvSpPr txBox="1">
            <a:spLocks/>
          </p:cNvSpPr>
          <p:nvPr/>
        </p:nvSpPr>
        <p:spPr>
          <a:xfrm>
            <a:off x="1334879" y="1209822"/>
            <a:ext cx="6640339" cy="3411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32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sp_configure</a:t>
            </a: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32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Max Memory</a:t>
            </a: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32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Add 3226 TF</a:t>
            </a: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2400" dirty="0">
              <a:solidFill>
                <a:schemeClr val="hlink"/>
              </a:solidFill>
              <a:uFill>
                <a:noFill/>
              </a:uFill>
              <a:latin typeface="Share Tech" panose="020B0604020202020204" charset="0"/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2400" dirty="0">
              <a:solidFill>
                <a:schemeClr val="hlink"/>
              </a:solidFill>
              <a:uFill>
                <a:noFill/>
              </a:uFill>
              <a:latin typeface="Share Tech" panose="020B0604020202020204" charset="0"/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2400" dirty="0">
              <a:solidFill>
                <a:schemeClr val="accent2"/>
              </a:solidFill>
              <a:latin typeface="Share Tech" panose="020B0604020202020204" charset="0"/>
              <a:cs typeface="Arial"/>
              <a:sym typeface="Arial"/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24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spcAft>
                <a:spcPts val="1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0863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3DA4-19D4-4EFA-8180-3D352983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Instance Configuration</a:t>
            </a:r>
          </a:p>
        </p:txBody>
      </p:sp>
      <p:sp>
        <p:nvSpPr>
          <p:cNvPr id="4" name="Google Shape;1588;p49">
            <a:extLst>
              <a:ext uri="{FF2B5EF4-FFF2-40B4-BE49-F238E27FC236}">
                <a16:creationId xmlns:a16="http://schemas.microsoft.com/office/drawing/2014/main" id="{917BC9F4-5825-4BBA-84BE-D7396F9C3114}"/>
              </a:ext>
            </a:extLst>
          </p:cNvPr>
          <p:cNvSpPr txBox="1">
            <a:spLocks/>
          </p:cNvSpPr>
          <p:nvPr/>
        </p:nvSpPr>
        <p:spPr>
          <a:xfrm>
            <a:off x="1334879" y="1209822"/>
            <a:ext cx="6640339" cy="3411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32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Rename and disable SA</a:t>
            </a: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32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Configure model db</a:t>
            </a: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en-US" sz="32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 utility database – DBA</a:t>
            </a: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2000" dirty="0">
              <a:solidFill>
                <a:schemeClr val="hlink"/>
              </a:solidFill>
              <a:uFill>
                <a:noFill/>
              </a:uFill>
              <a:latin typeface="Share Tech" panose="020B0604020202020204" charset="0"/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2400" dirty="0">
              <a:solidFill>
                <a:schemeClr val="hlink"/>
              </a:solidFill>
              <a:uFill>
                <a:noFill/>
              </a:uFill>
              <a:latin typeface="Share Tech" panose="020B0604020202020204" charset="0"/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2400" dirty="0">
              <a:solidFill>
                <a:schemeClr val="hlink"/>
              </a:solidFill>
              <a:uFill>
                <a:noFill/>
              </a:uFill>
              <a:latin typeface="Share Tech" panose="020B0604020202020204" charset="0"/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2400" dirty="0">
              <a:solidFill>
                <a:schemeClr val="accent2"/>
              </a:solidFill>
              <a:latin typeface="Share Tech" panose="020B0604020202020204" charset="0"/>
              <a:cs typeface="Arial"/>
              <a:sym typeface="Arial"/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24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spcAft>
                <a:spcPts val="1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44551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3DA4-19D4-4EFA-8180-3D352983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Instance Configuration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6DA73F8-9E58-42F2-90B3-67DF7EE18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18" y="1757984"/>
            <a:ext cx="8411964" cy="162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591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3DA4-19D4-4EFA-8180-3D352983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Instance Configuration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656905D-173C-41E8-9824-B48E7B040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01" y="1681621"/>
            <a:ext cx="7958797" cy="178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3DA4-19D4-4EFA-8180-3D352983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Instance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D82DA-E2D8-49FB-9687-CE73AB3A6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77" y="2112780"/>
            <a:ext cx="8405446" cy="91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791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3DA4-19D4-4EFA-8180-3D352983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Instance Configuration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E8D23-AB5B-4461-A930-4A792343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74" y="2078961"/>
            <a:ext cx="8599652" cy="98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294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88;p49">
            <a:extLst>
              <a:ext uri="{FF2B5EF4-FFF2-40B4-BE49-F238E27FC236}">
                <a16:creationId xmlns:a16="http://schemas.microsoft.com/office/drawing/2014/main" id="{F5AEE4C6-DDA4-41CD-8749-FECC02531455}"/>
              </a:ext>
            </a:extLst>
          </p:cNvPr>
          <p:cNvSpPr txBox="1">
            <a:spLocks/>
          </p:cNvSpPr>
          <p:nvPr/>
        </p:nvSpPr>
        <p:spPr>
          <a:xfrm>
            <a:off x="1545263" y="1017270"/>
            <a:ext cx="6053473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SQL Server on the 2 nodes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Configure SQL Server instances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Perform hardening (NTFS permissions, revoke connect to guest, etc.)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Install Ola </a:t>
            </a:r>
            <a:r>
              <a:rPr lang="en-US" sz="1600" dirty="0" err="1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Hallengren’s</a:t>
            </a: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 Maintenance Solution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Install </a:t>
            </a:r>
            <a:r>
              <a:rPr lang="en-US" sz="1600" dirty="0" err="1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WhoIsActive</a:t>
            </a:r>
            <a:endParaRPr lang="en-US" sz="1600" dirty="0">
              <a:solidFill>
                <a:schemeClr val="hlink"/>
              </a:solidFill>
              <a:uFill>
                <a:noFill/>
              </a:uFill>
              <a:latin typeface="Share Tech" panose="020B0604020202020204" charset="0"/>
            </a:endParaRP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SQL Agent Jobs and Schedules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 new </a:t>
            </a:r>
            <a:r>
              <a:rPr lang="en-US" sz="1600" dirty="0" err="1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TestDB</a:t>
            </a: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 database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an Availability Group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an Availability Group Listener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Verify SPNs</a:t>
            </a:r>
            <a:endParaRPr lang="en-US" sz="1600" dirty="0">
              <a:solidFill>
                <a:schemeClr val="accent2"/>
              </a:solidFill>
              <a:latin typeface="Share Tech" panose="020B0604020202020204" charset="0"/>
              <a:cs typeface="Arial"/>
              <a:sym typeface="Arial"/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16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spcAft>
                <a:spcPts val="1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97535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3DA4-19D4-4EFA-8180-3D352983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Instance Configuration</a:t>
            </a:r>
          </a:p>
        </p:txBody>
      </p:sp>
      <p:pic>
        <p:nvPicPr>
          <p:cNvPr id="6" name="Picture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3C715A31-C008-4E97-AFA0-FCFEA9F4E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4" y="2006086"/>
            <a:ext cx="8242531" cy="11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87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E6E0B4-0036-4E45-B09A-0ECAF89D9376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n-US" dirty="0"/>
              <a:t>Get-Tools</a:t>
            </a:r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B8E86C31-688E-4D82-9822-A283092C4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28" y="943596"/>
            <a:ext cx="1192301" cy="1192301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B04DDB1-E1A2-4387-ABBC-9369E06359C9}"/>
              </a:ext>
            </a:extLst>
          </p:cNvPr>
          <p:cNvSpPr txBox="1">
            <a:spLocks/>
          </p:cNvSpPr>
          <p:nvPr/>
        </p:nvSpPr>
        <p:spPr>
          <a:xfrm>
            <a:off x="2220686" y="2091948"/>
            <a:ext cx="5982251" cy="2695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241300" indent="-215900">
              <a:spcBef>
                <a:spcPts val="300"/>
              </a:spcBef>
              <a:buClr>
                <a:schemeClr val="accent2"/>
              </a:buClr>
              <a:buSzPts val="1400"/>
              <a:buFont typeface="Maven Pro"/>
              <a:buChar char="●"/>
            </a:pPr>
            <a:r>
              <a:rPr lang="en-US" sz="28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Packer - https://www.packer.io</a:t>
            </a:r>
          </a:p>
          <a:p>
            <a:pPr marL="241300" indent="-215900">
              <a:spcBef>
                <a:spcPts val="300"/>
              </a:spcBef>
              <a:buClr>
                <a:schemeClr val="accent2"/>
              </a:buClr>
              <a:buSzPts val="1400"/>
              <a:buFont typeface="Maven Pro"/>
              <a:buChar char="●"/>
            </a:pPr>
            <a:r>
              <a:rPr lang="en-US" sz="28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Terraform - https://www.terraform.io</a:t>
            </a:r>
          </a:p>
          <a:p>
            <a:pPr marL="241300" indent="-215900">
              <a:spcBef>
                <a:spcPts val="300"/>
              </a:spcBef>
              <a:buClr>
                <a:schemeClr val="accent2"/>
              </a:buClr>
              <a:buSzPts val="1400"/>
              <a:buFont typeface="Maven Pro"/>
              <a:buChar char="●"/>
            </a:pPr>
            <a:r>
              <a:rPr lang="en-US" sz="28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DBATools - https://dbatools.io</a:t>
            </a:r>
          </a:p>
        </p:txBody>
      </p:sp>
    </p:spTree>
    <p:extLst>
      <p:ext uri="{BB962C8B-B14F-4D97-AF65-F5344CB8AC3E}">
        <p14:creationId xmlns:p14="http://schemas.microsoft.com/office/powerpoint/2010/main" val="27212961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3DA4-19D4-4EFA-8180-3D352983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Instance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E8DA1-042B-4546-AFAF-3BEAECAF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75" y="2083280"/>
            <a:ext cx="8447649" cy="97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753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88;p49">
            <a:extLst>
              <a:ext uri="{FF2B5EF4-FFF2-40B4-BE49-F238E27FC236}">
                <a16:creationId xmlns:a16="http://schemas.microsoft.com/office/drawing/2014/main" id="{F5AEE4C6-DDA4-41CD-8749-FECC02531455}"/>
              </a:ext>
            </a:extLst>
          </p:cNvPr>
          <p:cNvSpPr txBox="1">
            <a:spLocks/>
          </p:cNvSpPr>
          <p:nvPr/>
        </p:nvSpPr>
        <p:spPr>
          <a:xfrm>
            <a:off x="1545263" y="1017270"/>
            <a:ext cx="6053473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SQL Server on the 2 nodes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Configure SQL Server instances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Perform hardening (NTFS permissions, revoke connect to guest, etc.)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Ola </a:t>
            </a:r>
            <a:r>
              <a:rPr lang="en-US" sz="2400" dirty="0" err="1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Hallengren’s</a:t>
            </a:r>
            <a:r>
              <a:rPr lang="en-US" sz="2400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 Maintenance Solution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</a:t>
            </a:r>
            <a:r>
              <a:rPr lang="en-US" sz="2400" dirty="0" err="1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WhoIsActive</a:t>
            </a:r>
            <a:endParaRPr lang="en-US" sz="2400" dirty="0">
              <a:solidFill>
                <a:schemeClr val="accent2"/>
              </a:solidFill>
              <a:uFill>
                <a:noFill/>
              </a:uFill>
              <a:latin typeface="Share Tech" panose="020B0604020202020204" charset="0"/>
            </a:endParaRP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SQL Agent Jobs and Schedules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 new </a:t>
            </a:r>
            <a:r>
              <a:rPr lang="en-US" sz="1600" dirty="0" err="1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TestDB</a:t>
            </a: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 database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an Availability Group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an Availability Group Listener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Verify SPNs</a:t>
            </a:r>
            <a:endParaRPr lang="en-US" sz="1600" dirty="0">
              <a:solidFill>
                <a:schemeClr val="accent2"/>
              </a:solidFill>
              <a:latin typeface="Share Tech" panose="020B0604020202020204" charset="0"/>
              <a:cs typeface="Arial"/>
              <a:sym typeface="Arial"/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16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spcAft>
                <a:spcPts val="1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04076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3DA4-19D4-4EFA-8180-3D352983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Instance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4B209-1301-48CB-B07F-5728CE2FB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52" y="2080486"/>
            <a:ext cx="8623495" cy="98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063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88;p49">
            <a:extLst>
              <a:ext uri="{FF2B5EF4-FFF2-40B4-BE49-F238E27FC236}">
                <a16:creationId xmlns:a16="http://schemas.microsoft.com/office/drawing/2014/main" id="{F5AEE4C6-DDA4-41CD-8749-FECC02531455}"/>
              </a:ext>
            </a:extLst>
          </p:cNvPr>
          <p:cNvSpPr txBox="1">
            <a:spLocks/>
          </p:cNvSpPr>
          <p:nvPr/>
        </p:nvSpPr>
        <p:spPr>
          <a:xfrm>
            <a:off x="1545263" y="1017270"/>
            <a:ext cx="6053473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SQL Server on the 2 nodes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Configure SQL Server instances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Perform hardening (NTFS permissions, revoke connect to guest, etc.)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Ola </a:t>
            </a:r>
            <a:r>
              <a:rPr lang="en-US" sz="1600" strike="sngStrike" dirty="0" err="1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Hallengren’s</a:t>
            </a: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 Maintenance Solution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</a:t>
            </a:r>
            <a:r>
              <a:rPr lang="en-US" sz="1600" strike="sngStrike" dirty="0" err="1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WhoIsActive</a:t>
            </a:r>
            <a:endParaRPr lang="en-US" sz="1600" strike="sngStrike" dirty="0">
              <a:solidFill>
                <a:schemeClr val="accent2"/>
              </a:solidFill>
              <a:uFill>
                <a:noFill/>
              </a:uFill>
              <a:latin typeface="Share Tech" panose="020B0604020202020204" charset="0"/>
            </a:endParaRP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Create SQL Agent Jobs and Schedules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 new </a:t>
            </a:r>
            <a:r>
              <a:rPr lang="en-US" sz="1600" dirty="0" err="1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TestDB</a:t>
            </a: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 database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an Availability Group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an Availability Group Listener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Verify SPNs</a:t>
            </a:r>
            <a:endParaRPr lang="en-US" sz="1600" dirty="0">
              <a:solidFill>
                <a:schemeClr val="accent2"/>
              </a:solidFill>
              <a:latin typeface="Share Tech" panose="020B0604020202020204" charset="0"/>
              <a:cs typeface="Arial"/>
              <a:sym typeface="Arial"/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16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spcAft>
                <a:spcPts val="1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49987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3DA4-19D4-4EFA-8180-3D352983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Instance Configuration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A9CE470-9C05-4583-BE35-0FF388863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5" y="1481288"/>
            <a:ext cx="8356209" cy="21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243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9A4E-31CC-48F2-86EC-60958D0480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Get-Instances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52517-93D7-4B5E-96F8-4CA8C6BC1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459" y="248221"/>
            <a:ext cx="3559263" cy="46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795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3DA4-19D4-4EFA-8180-3D352983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Create WFC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5B7E5C-C8DD-4AC1-AD3C-8C2627D60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428" y="1514607"/>
            <a:ext cx="6657143" cy="2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333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3DA4-19D4-4EFA-8180-3D352983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Create WFC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2120B-40B8-4777-8D6A-492E553B0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999" y="1574017"/>
            <a:ext cx="5500001" cy="19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483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88;p49">
            <a:extLst>
              <a:ext uri="{FF2B5EF4-FFF2-40B4-BE49-F238E27FC236}">
                <a16:creationId xmlns:a16="http://schemas.microsoft.com/office/drawing/2014/main" id="{F5AEE4C6-DDA4-41CD-8749-FECC02531455}"/>
              </a:ext>
            </a:extLst>
          </p:cNvPr>
          <p:cNvSpPr txBox="1">
            <a:spLocks/>
          </p:cNvSpPr>
          <p:nvPr/>
        </p:nvSpPr>
        <p:spPr>
          <a:xfrm>
            <a:off x="1545263" y="1017270"/>
            <a:ext cx="6053473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SQL Server on the 2 nodes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Configure SQL Server instances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Perform hardening (NTFS permissions, revoke connect to guest, etc.)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Ola </a:t>
            </a:r>
            <a:r>
              <a:rPr lang="en-US" sz="1600" strike="sngStrike" dirty="0" err="1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Hallengren’s</a:t>
            </a: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 Maintenance Solution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</a:t>
            </a:r>
            <a:r>
              <a:rPr lang="en-US" sz="1600" strike="sngStrike" dirty="0" err="1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WhoIsActive</a:t>
            </a:r>
            <a:endParaRPr lang="en-US" sz="1600" strike="sngStrike" dirty="0">
              <a:solidFill>
                <a:schemeClr val="accent2"/>
              </a:solidFill>
              <a:uFill>
                <a:noFill/>
              </a:uFill>
              <a:latin typeface="Share Tech" panose="020B0604020202020204" charset="0"/>
            </a:endParaRP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Create SQL Agent Jobs and Schedules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Create a new </a:t>
            </a:r>
            <a:r>
              <a:rPr lang="en-US" sz="2400" dirty="0" err="1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TestDB</a:t>
            </a:r>
            <a:r>
              <a:rPr lang="en-US" sz="2400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 database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an Availability Group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an Availability Group Listener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Verify SPNs</a:t>
            </a:r>
            <a:endParaRPr lang="en-US" sz="1600" dirty="0">
              <a:solidFill>
                <a:schemeClr val="accent2"/>
              </a:solidFill>
              <a:latin typeface="Share Tech" panose="020B0604020202020204" charset="0"/>
              <a:cs typeface="Arial"/>
              <a:sym typeface="Arial"/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16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spcAft>
                <a:spcPts val="1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36526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3DA4-19D4-4EFA-8180-3D352983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Create Availability Group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7BE51A7-779B-4A42-B962-2BFFA64F7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35" y="1797787"/>
            <a:ext cx="8567130" cy="15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01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E6E0B4-0036-4E45-B09A-0ECAF89D9376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n-US" dirty="0"/>
              <a:t>New-Infra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F92363C-3496-4CD5-86F7-70D2C9A27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278752" y="943596"/>
            <a:ext cx="512972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B8E86C31-688E-4D82-9822-A283092C4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28" y="943596"/>
            <a:ext cx="1192301" cy="11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362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3DA4-19D4-4EFA-8180-3D352983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Create Availability Group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05CE4E9-C19B-4F88-9602-5D89E0AD5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48" y="1791017"/>
            <a:ext cx="8721904" cy="156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042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88;p49">
            <a:extLst>
              <a:ext uri="{FF2B5EF4-FFF2-40B4-BE49-F238E27FC236}">
                <a16:creationId xmlns:a16="http://schemas.microsoft.com/office/drawing/2014/main" id="{F5AEE4C6-DDA4-41CD-8749-FECC02531455}"/>
              </a:ext>
            </a:extLst>
          </p:cNvPr>
          <p:cNvSpPr txBox="1">
            <a:spLocks/>
          </p:cNvSpPr>
          <p:nvPr/>
        </p:nvSpPr>
        <p:spPr>
          <a:xfrm>
            <a:off x="1545263" y="1017270"/>
            <a:ext cx="6053473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SQL Server on the 2 nodes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Configure SQL Server instances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Perform hardening (NTFS permissions, revoke connect to guest, etc.)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Ola </a:t>
            </a:r>
            <a:r>
              <a:rPr lang="en-US" sz="1600" strike="sngStrike" dirty="0" err="1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Hallengren’s</a:t>
            </a: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 Maintenance Solution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</a:t>
            </a:r>
            <a:r>
              <a:rPr lang="en-US" sz="1600" strike="sngStrike" dirty="0" err="1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WhoIsActive</a:t>
            </a:r>
            <a:endParaRPr lang="en-US" sz="1600" strike="sngStrike" dirty="0">
              <a:solidFill>
                <a:schemeClr val="accent2"/>
              </a:solidFill>
              <a:uFill>
                <a:noFill/>
              </a:uFill>
              <a:latin typeface="Share Tech" panose="020B0604020202020204" charset="0"/>
            </a:endParaRP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Create SQL Agent Jobs and Schedules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Create a new </a:t>
            </a:r>
            <a:r>
              <a:rPr lang="en-US" sz="1600" strike="sngStrike" dirty="0" err="1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TestDB</a:t>
            </a: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 database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Create an Availability Group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Create an Availability Group Listener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Verify SPNs</a:t>
            </a:r>
            <a:endParaRPr lang="en-US" sz="1600" dirty="0">
              <a:solidFill>
                <a:schemeClr val="accent2"/>
              </a:solidFill>
              <a:latin typeface="Share Tech" panose="020B0604020202020204" charset="0"/>
              <a:cs typeface="Arial"/>
              <a:sym typeface="Arial"/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16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spcAft>
                <a:spcPts val="1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65214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3DA4-19D4-4EFA-8180-3D352983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Create Availability Group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CC73143-01E0-4DBE-87EF-7B5D4ECA9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94" y="1051240"/>
            <a:ext cx="8604812" cy="30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904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88;p49">
            <a:extLst>
              <a:ext uri="{FF2B5EF4-FFF2-40B4-BE49-F238E27FC236}">
                <a16:creationId xmlns:a16="http://schemas.microsoft.com/office/drawing/2014/main" id="{F5AEE4C6-DDA4-41CD-8749-FECC02531455}"/>
              </a:ext>
            </a:extLst>
          </p:cNvPr>
          <p:cNvSpPr txBox="1">
            <a:spLocks/>
          </p:cNvSpPr>
          <p:nvPr/>
        </p:nvSpPr>
        <p:spPr>
          <a:xfrm>
            <a:off x="1545263" y="1017270"/>
            <a:ext cx="6053473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SQL Server on the 2 nodes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Configure SQL Server instances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Perform hardening (NTFS permissions, revoke connect to guest, etc.)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Ola </a:t>
            </a:r>
            <a:r>
              <a:rPr lang="en-US" sz="1600" strike="sngStrike" dirty="0" err="1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Hallengren’s</a:t>
            </a: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 Maintenance Solution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</a:t>
            </a:r>
            <a:r>
              <a:rPr lang="en-US" sz="1600" strike="sngStrike" dirty="0" err="1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WhoIsActive</a:t>
            </a:r>
            <a:endParaRPr lang="en-US" sz="1600" strike="sngStrike" dirty="0">
              <a:solidFill>
                <a:schemeClr val="accent2"/>
              </a:solidFill>
              <a:uFill>
                <a:noFill/>
              </a:uFill>
              <a:latin typeface="Share Tech" panose="020B0604020202020204" charset="0"/>
            </a:endParaRP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Create SQL Agent Jobs and Schedules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Create a new </a:t>
            </a:r>
            <a:r>
              <a:rPr lang="en-US" sz="1600" strike="sngStrike" dirty="0" err="1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TestDB</a:t>
            </a: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 database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Create an Availability Group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Create an Availability Group Listener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hlink"/>
                </a:solidFill>
                <a:uFill>
                  <a:noFill/>
                </a:uFill>
                <a:latin typeface="Share Tech" panose="020B0604020202020204" charset="0"/>
              </a:rPr>
              <a:t>Verify SPNs</a:t>
            </a:r>
            <a:endParaRPr lang="en-US" sz="1600" dirty="0">
              <a:solidFill>
                <a:schemeClr val="accent2"/>
              </a:solidFill>
              <a:latin typeface="Share Tech" panose="020B0604020202020204" charset="0"/>
              <a:cs typeface="Arial"/>
              <a:sym typeface="Arial"/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16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spcAft>
                <a:spcPts val="1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91789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3DA4-19D4-4EFA-8180-3D352983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Create Availability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E20F8-9969-4A0A-AE47-92E0CC6CC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10" y="1476237"/>
            <a:ext cx="8433379" cy="21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433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88;p49">
            <a:extLst>
              <a:ext uri="{FF2B5EF4-FFF2-40B4-BE49-F238E27FC236}">
                <a16:creationId xmlns:a16="http://schemas.microsoft.com/office/drawing/2014/main" id="{F5AEE4C6-DDA4-41CD-8749-FECC02531455}"/>
              </a:ext>
            </a:extLst>
          </p:cNvPr>
          <p:cNvSpPr txBox="1">
            <a:spLocks/>
          </p:cNvSpPr>
          <p:nvPr/>
        </p:nvSpPr>
        <p:spPr>
          <a:xfrm>
            <a:off x="1545263" y="1017270"/>
            <a:ext cx="6053473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SQL Server on the 2 nodes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Configure SQL Server instances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Perform hardening (NTFS permissions, revoke connect to guest, etc.)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Ola </a:t>
            </a:r>
            <a:r>
              <a:rPr lang="en-US" sz="1600" strike="sngStrike" dirty="0" err="1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Hallengren’s</a:t>
            </a: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 Maintenance Solution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</a:t>
            </a:r>
            <a:r>
              <a:rPr lang="en-US" sz="1600" strike="sngStrike" dirty="0" err="1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WhoIsActive</a:t>
            </a:r>
            <a:endParaRPr lang="en-US" sz="1600" strike="sngStrike" dirty="0">
              <a:solidFill>
                <a:schemeClr val="accent2"/>
              </a:solidFill>
              <a:uFill>
                <a:noFill/>
              </a:uFill>
              <a:latin typeface="Share Tech" panose="020B0604020202020204" charset="0"/>
            </a:endParaRP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Create SQL Agent Jobs and Schedules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Create a new </a:t>
            </a:r>
            <a:r>
              <a:rPr lang="en-US" sz="1600" strike="sngStrike" dirty="0" err="1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TestDB</a:t>
            </a: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 database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Create an Availability Group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Create an Availability Group Listener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Verify SPNs</a:t>
            </a:r>
            <a:endParaRPr lang="en-US" sz="2400" dirty="0">
              <a:solidFill>
                <a:schemeClr val="accent2"/>
              </a:solidFill>
              <a:latin typeface="Share Tech" panose="020B0604020202020204" charset="0"/>
              <a:cs typeface="Arial"/>
              <a:sym typeface="Arial"/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16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spcAft>
                <a:spcPts val="1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4446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3DA4-19D4-4EFA-8180-3D352983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F0240-F3F5-442A-86F1-EE0839930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898" y="762450"/>
            <a:ext cx="5082203" cy="361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85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6_dbatools">
            <a:hlinkClick r:id="" action="ppaction://media"/>
            <a:extLst>
              <a:ext uri="{FF2B5EF4-FFF2-40B4-BE49-F238E27FC236}">
                <a16:creationId xmlns:a16="http://schemas.microsoft.com/office/drawing/2014/main" id="{83246F81-A0F5-4FB6-8769-370F0ED2D0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6740" y="81548"/>
            <a:ext cx="7570520" cy="475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1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88;p49">
            <a:extLst>
              <a:ext uri="{FF2B5EF4-FFF2-40B4-BE49-F238E27FC236}">
                <a16:creationId xmlns:a16="http://schemas.microsoft.com/office/drawing/2014/main" id="{F5AEE4C6-DDA4-41CD-8749-FECC02531455}"/>
              </a:ext>
            </a:extLst>
          </p:cNvPr>
          <p:cNvSpPr txBox="1">
            <a:spLocks/>
          </p:cNvSpPr>
          <p:nvPr/>
        </p:nvSpPr>
        <p:spPr>
          <a:xfrm>
            <a:off x="1545263" y="1017270"/>
            <a:ext cx="6053473" cy="310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SQL Server on the 2 nodes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Configure SQL Server instances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Perform hardening (NTFS permissions, revoke connect to guest, etc.)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Ola </a:t>
            </a:r>
            <a:r>
              <a:rPr lang="en-US" sz="1600" strike="sngStrike" dirty="0" err="1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Hallengren’s</a:t>
            </a: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 Maintenance Solution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Install </a:t>
            </a:r>
            <a:r>
              <a:rPr lang="en-US" sz="1600" strike="sngStrike" dirty="0" err="1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WhoIsActive</a:t>
            </a:r>
            <a:endParaRPr lang="en-US" sz="1600" strike="sngStrike" dirty="0">
              <a:solidFill>
                <a:schemeClr val="accent2"/>
              </a:solidFill>
              <a:uFill>
                <a:noFill/>
              </a:uFill>
              <a:latin typeface="Share Tech" panose="020B0604020202020204" charset="0"/>
            </a:endParaRP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Create SQL Agent Jobs and Schedules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Create a new </a:t>
            </a:r>
            <a:r>
              <a:rPr lang="en-US" sz="1600" strike="sngStrike" dirty="0" err="1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TestDB</a:t>
            </a: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 database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Create an Availability Group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Create an Availability Group Listener</a:t>
            </a:r>
          </a:p>
          <a:p>
            <a:pPr marL="311150" indent="-285750">
              <a:spcBef>
                <a:spcPts val="300"/>
              </a:spcBef>
              <a:buClr>
                <a:schemeClr val="accent3"/>
              </a:buClr>
              <a:buSzPts val="1400"/>
              <a:buFont typeface="Wingdings" panose="05000000000000000000" pitchFamily="2" charset="2"/>
              <a:buChar char="ü"/>
            </a:pPr>
            <a:r>
              <a:rPr lang="en-US" sz="1600" strike="sngStrike" dirty="0">
                <a:solidFill>
                  <a:schemeClr val="accent2"/>
                </a:solidFill>
                <a:uFill>
                  <a:noFill/>
                </a:uFill>
                <a:latin typeface="Share Tech" panose="020B0604020202020204" charset="0"/>
              </a:rPr>
              <a:t>Verify SPNs</a:t>
            </a:r>
            <a:endParaRPr lang="en-US" sz="1600" strike="sngStrike" dirty="0">
              <a:solidFill>
                <a:schemeClr val="accent2"/>
              </a:solidFill>
              <a:latin typeface="Share Tech" panose="020B0604020202020204" charset="0"/>
              <a:cs typeface="Arial"/>
              <a:sym typeface="Arial"/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endParaRPr lang="en-US" sz="1600" dirty="0">
              <a:solidFill>
                <a:schemeClr val="hlink"/>
              </a:solidFill>
              <a:uFill>
                <a:noFill/>
              </a:uFill>
            </a:endParaRPr>
          </a:p>
          <a:p>
            <a:pPr marL="0" indent="0">
              <a:spcAft>
                <a:spcPts val="1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56121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10C6C4-2E58-43E5-B719-FF22ECCB2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83" y="989475"/>
            <a:ext cx="7515433" cy="347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27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E6E0B4-0036-4E45-B09A-0ECAF89D9376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n-US" dirty="0"/>
              <a:t>New-Infra</a:t>
            </a:r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B8E86C31-688E-4D82-9822-A283092C4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28" y="943596"/>
            <a:ext cx="1192301" cy="119230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569ABA8-72CC-4A69-8738-7A11CBB1A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801" y="943596"/>
            <a:ext cx="512967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6421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D8B5-541E-4C8D-9744-619E0D687F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Get-Resources</a:t>
            </a:r>
          </a:p>
        </p:txBody>
      </p:sp>
      <p:sp>
        <p:nvSpPr>
          <p:cNvPr id="3" name="Google Shape;1362;p47">
            <a:extLst>
              <a:ext uri="{FF2B5EF4-FFF2-40B4-BE49-F238E27FC236}">
                <a16:creationId xmlns:a16="http://schemas.microsoft.com/office/drawing/2014/main" id="{C0B40E57-3F37-4431-980F-E782CF8E0208}"/>
              </a:ext>
            </a:extLst>
          </p:cNvPr>
          <p:cNvSpPr txBox="1">
            <a:spLocks/>
          </p:cNvSpPr>
          <p:nvPr/>
        </p:nvSpPr>
        <p:spPr>
          <a:xfrm>
            <a:off x="932688" y="1382852"/>
            <a:ext cx="7516367" cy="2377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1800" dirty="0">
              <a:latin typeface="Share Tech" panose="020B0604020202020204" charset="0"/>
            </a:endParaRPr>
          </a:p>
          <a:p>
            <a:pPr algn="ctr"/>
            <a:r>
              <a:rPr lang="en-US" sz="2400" dirty="0">
                <a:solidFill>
                  <a:schemeClr val="accent2"/>
                </a:solidFill>
                <a:latin typeface="Share Tech" panose="020B0604020202020204" charset="0"/>
                <a:sym typeface="Maven Pro"/>
              </a:rPr>
              <a:t>https://learn.hashicorp.com/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  <a:latin typeface="Share Tech" panose="020B0604020202020204" charset="0"/>
                <a:sym typeface="Maven Pro"/>
              </a:rPr>
              <a:t>https://www.packer.io/docs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  <a:latin typeface="Share Tech" panose="020B0604020202020204" charset="0"/>
                <a:sym typeface="Maven Pro"/>
              </a:rPr>
              <a:t>https://www.terraform.io/docs/index.html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  <a:latin typeface="Share Tech" panose="020B0604020202020204" charset="0"/>
                <a:sym typeface="Maven Pro"/>
              </a:rPr>
              <a:t>https://docs.dbatools.io/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  <a:latin typeface="Share Tech" panose="020B0604020202020204" charset="0"/>
                <a:sym typeface="Maven Pro"/>
              </a:rPr>
              <a:t>https://dbatools.io/blog/</a:t>
            </a:r>
          </a:p>
        </p:txBody>
      </p:sp>
    </p:spTree>
    <p:extLst>
      <p:ext uri="{BB962C8B-B14F-4D97-AF65-F5344CB8AC3E}">
        <p14:creationId xmlns:p14="http://schemas.microsoft.com/office/powerpoint/2010/main" val="14557263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11A1-EEAE-459B-B1FF-E26DF82B8A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Google Shape;1362;p47">
            <a:extLst>
              <a:ext uri="{FF2B5EF4-FFF2-40B4-BE49-F238E27FC236}">
                <a16:creationId xmlns:a16="http://schemas.microsoft.com/office/drawing/2014/main" id="{62C6FD6C-F226-478E-A239-73A2EFE89E4C}"/>
              </a:ext>
            </a:extLst>
          </p:cNvPr>
          <p:cNvSpPr txBox="1">
            <a:spLocks/>
          </p:cNvSpPr>
          <p:nvPr/>
        </p:nvSpPr>
        <p:spPr>
          <a:xfrm>
            <a:off x="2410207" y="1382852"/>
            <a:ext cx="4323585" cy="2377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1800" dirty="0">
              <a:latin typeface="Share Tech" panose="020B0604020202020204" charset="0"/>
            </a:endParaRPr>
          </a:p>
          <a:p>
            <a:pPr algn="ctr"/>
            <a:r>
              <a:rPr lang="en-US" sz="4800" dirty="0">
                <a:solidFill>
                  <a:schemeClr val="accent1"/>
                </a:solidFill>
                <a:latin typeface="Share Tech" panose="020B0604020202020204" charset="0"/>
                <a:sym typeface="Maven Pro"/>
              </a:rPr>
              <a:t>SQL Community is </a:t>
            </a:r>
            <a:r>
              <a:rPr lang="en-US" sz="4800" dirty="0">
                <a:solidFill>
                  <a:schemeClr val="accent2"/>
                </a:solidFill>
                <a:latin typeface="Share Tech" panose="020B0604020202020204" charset="0"/>
                <a:sym typeface="Maven Pro"/>
              </a:rPr>
              <a:t>amazing</a:t>
            </a:r>
            <a:r>
              <a:rPr lang="en-US" sz="4800" dirty="0">
                <a:solidFill>
                  <a:schemeClr val="accent1"/>
                </a:solidFill>
                <a:latin typeface="Share Tech" panose="020B0604020202020204" charset="0"/>
                <a:sym typeface="Maven Pro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337458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361;p47">
            <a:extLst>
              <a:ext uri="{FF2B5EF4-FFF2-40B4-BE49-F238E27FC236}">
                <a16:creationId xmlns:a16="http://schemas.microsoft.com/office/drawing/2014/main" id="{7E8428A5-A011-4BAD-A1D0-8107F5AE38D1}"/>
              </a:ext>
            </a:extLst>
          </p:cNvPr>
          <p:cNvSpPr txBox="1">
            <a:spLocks/>
          </p:cNvSpPr>
          <p:nvPr/>
        </p:nvSpPr>
        <p:spPr>
          <a:xfrm>
            <a:off x="2465211" y="3495233"/>
            <a:ext cx="3823200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en-US" sz="6600" dirty="0"/>
              <a:t>THANK YOU</a:t>
            </a:r>
          </a:p>
        </p:txBody>
      </p:sp>
      <p:sp>
        <p:nvSpPr>
          <p:cNvPr id="13" name="Google Shape;1362;p47">
            <a:extLst>
              <a:ext uri="{FF2B5EF4-FFF2-40B4-BE49-F238E27FC236}">
                <a16:creationId xmlns:a16="http://schemas.microsoft.com/office/drawing/2014/main" id="{A94A933A-65E0-4A20-878D-576095CEE723}"/>
              </a:ext>
            </a:extLst>
          </p:cNvPr>
          <p:cNvSpPr txBox="1">
            <a:spLocks/>
          </p:cNvSpPr>
          <p:nvPr/>
        </p:nvSpPr>
        <p:spPr>
          <a:xfrm>
            <a:off x="2220957" y="786978"/>
            <a:ext cx="4323585" cy="2377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chemeClr val="accent2"/>
                </a:solidFill>
                <a:latin typeface="Share Tech" panose="020B0604020202020204" charset="0"/>
              </a:rPr>
              <a:t>Do you have any questions?</a:t>
            </a:r>
          </a:p>
          <a:p>
            <a:pPr algn="ctr"/>
            <a:endParaRPr lang="en-US" sz="1800" dirty="0">
              <a:latin typeface="Share Tech" panose="020B0604020202020204" charset="0"/>
            </a:endParaRPr>
          </a:p>
          <a:p>
            <a:pPr algn="ctr"/>
            <a:r>
              <a:rPr lang="en-US" sz="1800" dirty="0">
                <a:solidFill>
                  <a:schemeClr val="lt1"/>
                </a:solidFill>
                <a:latin typeface="Share Tech" panose="020B0604020202020204" charset="0"/>
                <a:sym typeface="Maven Pro"/>
              </a:rPr>
              <a:t>viorel.ciucu@vciconsulting.net</a:t>
            </a:r>
          </a:p>
          <a:p>
            <a:pPr algn="ctr"/>
            <a:r>
              <a:rPr lang="en-US" sz="4000" dirty="0">
                <a:solidFill>
                  <a:schemeClr val="accent2"/>
                </a:solidFill>
                <a:latin typeface="Share Tech" panose="020B0604020202020204" charset="0"/>
                <a:sym typeface="Maven Pro"/>
              </a:rPr>
              <a:t>vciconsulting.net</a:t>
            </a:r>
          </a:p>
          <a:p>
            <a:pPr algn="ctr"/>
            <a:r>
              <a:rPr lang="en-US" sz="4000" dirty="0">
                <a:solidFill>
                  <a:schemeClr val="accent1"/>
                </a:solidFill>
                <a:latin typeface="Share Tech" panose="020B0604020202020204" charset="0"/>
                <a:sym typeface="Maven Pro"/>
              </a:rPr>
              <a:t>VCI</a:t>
            </a:r>
            <a:r>
              <a:rPr lang="en-US" sz="4000" dirty="0">
                <a:solidFill>
                  <a:schemeClr val="lt1"/>
                </a:solidFill>
                <a:latin typeface="Share Tech" panose="020B0604020202020204" charset="0"/>
                <a:sym typeface="Maven Pro"/>
              </a:rPr>
              <a:t> </a:t>
            </a:r>
            <a:r>
              <a:rPr lang="en-US" sz="4000" dirty="0">
                <a:solidFill>
                  <a:schemeClr val="accent1"/>
                </a:solidFill>
                <a:latin typeface="Share Tech" panose="020B0604020202020204" charset="0"/>
                <a:sym typeface="Maven Pro"/>
              </a:rPr>
              <a:t>Consulting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E1FABA66-B7C9-48F8-9241-AE13479EC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298" y="1186046"/>
            <a:ext cx="1978727" cy="19787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marL="25400" algn="l">
          <a:spcBef>
            <a:spcPts val="300"/>
          </a:spcBef>
          <a:buClr>
            <a:schemeClr val="accent3"/>
          </a:buClr>
          <a:buSzPts val="1400"/>
          <a:defRPr sz="2000" dirty="0" smtClean="0">
            <a:solidFill>
              <a:schemeClr val="hlink"/>
            </a:solidFill>
            <a:uFill>
              <a:noFill/>
            </a:uFill>
            <a:latin typeface="Share Tech" panose="020B060402020202020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14782</TotalTime>
  <Words>1214</Words>
  <Application>Microsoft Office PowerPoint</Application>
  <PresentationFormat>On-screen Show (16:9)</PresentationFormat>
  <Paragraphs>287</Paragraphs>
  <Slides>92</Slides>
  <Notes>92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5" baseType="lpstr">
      <vt:lpstr>Share Tech</vt:lpstr>
      <vt:lpstr>Advent Pro SemiBold</vt:lpstr>
      <vt:lpstr>Fira Sans Condensed Medium</vt:lpstr>
      <vt:lpstr>charter</vt:lpstr>
      <vt:lpstr>Arial</vt:lpstr>
      <vt:lpstr>Wingdings</vt:lpstr>
      <vt:lpstr>Maven Pro</vt:lpstr>
      <vt:lpstr>Livvic Light</vt:lpstr>
      <vt:lpstr>Nunito Light</vt:lpstr>
      <vt:lpstr>metro-web</vt:lpstr>
      <vt:lpstr>Open Sans</vt:lpstr>
      <vt:lpstr>Fira Sans Extra Condensed Medium</vt:lpstr>
      <vt:lpstr>Data Science Consulting by Slidesgo</vt:lpstr>
      <vt:lpstr> How to setup your testing environment, the DevOps way</vt:lpstr>
      <vt:lpstr>Get-Identity</vt:lpstr>
      <vt:lpstr>AGENDA</vt:lpstr>
      <vt:lpstr>WHY?</vt:lpstr>
      <vt:lpstr>Get-Prerequisite</vt:lpstr>
      <vt:lpstr>Get-Resources</vt:lpstr>
      <vt:lpstr>Get-Tools</vt:lpstr>
      <vt:lpstr>New-Infra</vt:lpstr>
      <vt:lpstr>New-Infra</vt:lpstr>
      <vt:lpstr>New-Infra</vt:lpstr>
      <vt:lpstr>New-Infra</vt:lpstr>
      <vt:lpstr>New-Infra</vt:lpstr>
      <vt:lpstr>New-Infra</vt:lpstr>
      <vt:lpstr>Packer</vt:lpstr>
      <vt:lpstr>Packer</vt:lpstr>
      <vt:lpstr>Builders</vt:lpstr>
      <vt:lpstr>Packer</vt:lpstr>
      <vt:lpstr>Variables</vt:lpstr>
      <vt:lpstr>Builders</vt:lpstr>
      <vt:lpstr>Packer</vt:lpstr>
      <vt:lpstr>PACKER DEMO</vt:lpstr>
      <vt:lpstr>PowerPoint Presentation</vt:lpstr>
      <vt:lpstr>Packer</vt:lpstr>
      <vt:lpstr>Terraform</vt:lpstr>
      <vt:lpstr>Terraform</vt:lpstr>
      <vt:lpstr>Terraform</vt:lpstr>
      <vt:lpstr>Terraform</vt:lpstr>
      <vt:lpstr>Terraform</vt:lpstr>
      <vt:lpstr>Terraform</vt:lpstr>
      <vt:lpstr>Terraform</vt:lpstr>
      <vt:lpstr>Terraform</vt:lpstr>
      <vt:lpstr>Terraform</vt:lpstr>
      <vt:lpstr>Terraform</vt:lpstr>
      <vt:lpstr>Get-Code</vt:lpstr>
      <vt:lpstr>Terraform</vt:lpstr>
      <vt:lpstr>Terraform</vt:lpstr>
      <vt:lpstr>TERRAFORM DEMO</vt:lpstr>
      <vt:lpstr>PowerPoint Presentation</vt:lpstr>
      <vt:lpstr>Deploy the LAB</vt:lpstr>
      <vt:lpstr>PowerPoint Presentation</vt:lpstr>
      <vt:lpstr>Start-Build</vt:lpstr>
      <vt:lpstr>Start-Build</vt:lpstr>
      <vt:lpstr>Start-Build</vt:lpstr>
      <vt:lpstr>Set-Variables</vt:lpstr>
      <vt:lpstr>Set-Variables</vt:lpstr>
      <vt:lpstr>Variables</vt:lpstr>
      <vt:lpstr>Setup AD</vt:lpstr>
      <vt:lpstr>Domain join</vt:lpstr>
      <vt:lpstr>gMSA</vt:lpstr>
      <vt:lpstr>Start-Configuration</vt:lpstr>
      <vt:lpstr>dbatools</vt:lpstr>
      <vt:lpstr>dbatools</vt:lpstr>
      <vt:lpstr>Get-Tasks</vt:lpstr>
      <vt:lpstr>PowerPoint Presentation</vt:lpstr>
      <vt:lpstr>Install SQL Server</vt:lpstr>
      <vt:lpstr>Install SQL Server</vt:lpstr>
      <vt:lpstr>Install SQL Server</vt:lpstr>
      <vt:lpstr>Install SQL Server</vt:lpstr>
      <vt:lpstr>Install SQL Server</vt:lpstr>
      <vt:lpstr>Install SQL Server</vt:lpstr>
      <vt:lpstr>PowerPoint Presentation</vt:lpstr>
      <vt:lpstr>SQL Instance Configuration</vt:lpstr>
      <vt:lpstr>SQL Instance Configuration</vt:lpstr>
      <vt:lpstr>SQL Instance Configuration</vt:lpstr>
      <vt:lpstr>SQL Instance Configuration</vt:lpstr>
      <vt:lpstr>SQL Instance Configuration</vt:lpstr>
      <vt:lpstr>SQL Instance Configuration</vt:lpstr>
      <vt:lpstr>PowerPoint Presentation</vt:lpstr>
      <vt:lpstr>SQL Instance Configuration</vt:lpstr>
      <vt:lpstr>SQL Instance Configuration</vt:lpstr>
      <vt:lpstr>PowerPoint Presentation</vt:lpstr>
      <vt:lpstr>SQL Instance Configuration</vt:lpstr>
      <vt:lpstr>PowerPoint Presentation</vt:lpstr>
      <vt:lpstr>SQL Instance Configuration</vt:lpstr>
      <vt:lpstr>Get-Instances</vt:lpstr>
      <vt:lpstr>Create WFC</vt:lpstr>
      <vt:lpstr>Create WFC</vt:lpstr>
      <vt:lpstr>PowerPoint Presentation</vt:lpstr>
      <vt:lpstr>Create Availability Group</vt:lpstr>
      <vt:lpstr>Create Availability Group</vt:lpstr>
      <vt:lpstr>PowerPoint Presentation</vt:lpstr>
      <vt:lpstr>Create Availability Group</vt:lpstr>
      <vt:lpstr>PowerPoint Presentation</vt:lpstr>
      <vt:lpstr>Create Availability Group</vt:lpstr>
      <vt:lpstr>PowerPoint Presentation</vt:lpstr>
      <vt:lpstr>SPNs</vt:lpstr>
      <vt:lpstr>PowerPoint Presentation</vt:lpstr>
      <vt:lpstr>PowerPoint Presentation</vt:lpstr>
      <vt:lpstr>PowerPoint Presentation</vt:lpstr>
      <vt:lpstr>Get-Resources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How to setup your testing environment, the DevOps way</dc:title>
  <cp:lastModifiedBy>Viorel Ciucu</cp:lastModifiedBy>
  <cp:revision>215</cp:revision>
  <dcterms:modified xsi:type="dcterms:W3CDTF">2021-03-12T10:08:32Z</dcterms:modified>
</cp:coreProperties>
</file>